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Lst>
  <p:sldSz cx="12192000" cy="16256000"/>
  <p:notesSz cx="6807200" cy="9939338"/>
  <p:defaultTextStyle>
    <a:defPPr>
      <a:defRPr lang="en-US"/>
    </a:defPPr>
    <a:lvl1pPr marL="0" algn="l" defTabSz="457114" rtl="0" eaLnBrk="1" latinLnBrk="0" hangingPunct="1">
      <a:defRPr sz="1800" kern="1200">
        <a:solidFill>
          <a:schemeClr val="tx1"/>
        </a:solidFill>
        <a:latin typeface="+mn-lt"/>
        <a:ea typeface="+mn-ea"/>
        <a:cs typeface="+mn-cs"/>
      </a:defRPr>
    </a:lvl1pPr>
    <a:lvl2pPr marL="457114" algn="l" defTabSz="457114" rtl="0" eaLnBrk="1" latinLnBrk="0" hangingPunct="1">
      <a:defRPr sz="1800" kern="1200">
        <a:solidFill>
          <a:schemeClr val="tx1"/>
        </a:solidFill>
        <a:latin typeface="+mn-lt"/>
        <a:ea typeface="+mn-ea"/>
        <a:cs typeface="+mn-cs"/>
      </a:defRPr>
    </a:lvl2pPr>
    <a:lvl3pPr marL="914229" algn="l" defTabSz="457114" rtl="0" eaLnBrk="1" latinLnBrk="0" hangingPunct="1">
      <a:defRPr sz="1800" kern="1200">
        <a:solidFill>
          <a:schemeClr val="tx1"/>
        </a:solidFill>
        <a:latin typeface="+mn-lt"/>
        <a:ea typeface="+mn-ea"/>
        <a:cs typeface="+mn-cs"/>
      </a:defRPr>
    </a:lvl3pPr>
    <a:lvl4pPr marL="1371345" algn="l" defTabSz="457114" rtl="0" eaLnBrk="1" latinLnBrk="0" hangingPunct="1">
      <a:defRPr sz="1800" kern="1200">
        <a:solidFill>
          <a:schemeClr val="tx1"/>
        </a:solidFill>
        <a:latin typeface="+mn-lt"/>
        <a:ea typeface="+mn-ea"/>
        <a:cs typeface="+mn-cs"/>
      </a:defRPr>
    </a:lvl4pPr>
    <a:lvl5pPr marL="1828459" algn="l" defTabSz="457114" rtl="0" eaLnBrk="1" latinLnBrk="0" hangingPunct="1">
      <a:defRPr sz="1800" kern="1200">
        <a:solidFill>
          <a:schemeClr val="tx1"/>
        </a:solidFill>
        <a:latin typeface="+mn-lt"/>
        <a:ea typeface="+mn-ea"/>
        <a:cs typeface="+mn-cs"/>
      </a:defRPr>
    </a:lvl5pPr>
    <a:lvl6pPr marL="2285573" algn="l" defTabSz="457114" rtl="0" eaLnBrk="1" latinLnBrk="0" hangingPunct="1">
      <a:defRPr sz="1800" kern="1200">
        <a:solidFill>
          <a:schemeClr val="tx1"/>
        </a:solidFill>
        <a:latin typeface="+mn-lt"/>
        <a:ea typeface="+mn-ea"/>
        <a:cs typeface="+mn-cs"/>
      </a:defRPr>
    </a:lvl6pPr>
    <a:lvl7pPr marL="2742688" algn="l" defTabSz="457114" rtl="0" eaLnBrk="1" latinLnBrk="0" hangingPunct="1">
      <a:defRPr sz="1800" kern="1200">
        <a:solidFill>
          <a:schemeClr val="tx1"/>
        </a:solidFill>
        <a:latin typeface="+mn-lt"/>
        <a:ea typeface="+mn-ea"/>
        <a:cs typeface="+mn-cs"/>
      </a:defRPr>
    </a:lvl7pPr>
    <a:lvl8pPr marL="3199804" algn="l" defTabSz="457114" rtl="0" eaLnBrk="1" latinLnBrk="0" hangingPunct="1">
      <a:defRPr sz="1800" kern="1200">
        <a:solidFill>
          <a:schemeClr val="tx1"/>
        </a:solidFill>
        <a:latin typeface="+mn-lt"/>
        <a:ea typeface="+mn-ea"/>
        <a:cs typeface="+mn-cs"/>
      </a:defRPr>
    </a:lvl8pPr>
    <a:lvl9pPr marL="3656918" algn="l" defTabSz="45711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0C1"/>
    <a:srgbClr val="F13F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1803" autoAdjust="0"/>
  </p:normalViewPr>
  <p:slideViewPr>
    <p:cSldViewPr snapToGrid="0">
      <p:cViewPr varScale="1">
        <p:scale>
          <a:sx n="47" d="100"/>
          <a:sy n="47" d="100"/>
        </p:scale>
        <p:origin x="214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60417"/>
            <a:ext cx="10363200" cy="5659495"/>
          </a:xfrm>
        </p:spPr>
        <p:txBody>
          <a:bodyPr anchor="b"/>
          <a:lstStyle>
            <a:lvl1pPr algn="ctr">
              <a:defRPr sz="8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8538164"/>
            <a:ext cx="9144000" cy="3924769"/>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B922CB5-7093-4266-9840-13946C5C5F35}" type="datetimeFigureOut">
              <a:rPr kumimoji="1" lang="ja-JP" altLang="en-US" smtClean="0"/>
              <a:t>2024/4/9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C2027A-CFAF-47F2-8537-CB9F8CE0A596}" type="slidenum">
              <a:rPr kumimoji="1" lang="ja-JP" altLang="en-US" smtClean="0"/>
              <a:t>‹#›</a:t>
            </a:fld>
            <a:endParaRPr kumimoji="1" lang="ja-JP" altLang="en-US"/>
          </a:p>
        </p:txBody>
      </p:sp>
    </p:spTree>
    <p:extLst>
      <p:ext uri="{BB962C8B-B14F-4D97-AF65-F5344CB8AC3E}">
        <p14:creationId xmlns:p14="http://schemas.microsoft.com/office/powerpoint/2010/main" val="2353834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B922CB5-7093-4266-9840-13946C5C5F35}" type="datetimeFigureOut">
              <a:rPr kumimoji="1" lang="ja-JP" altLang="en-US" smtClean="0"/>
              <a:t>2024/4/9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C2027A-CFAF-47F2-8537-CB9F8CE0A596}" type="slidenum">
              <a:rPr kumimoji="1" lang="ja-JP" altLang="en-US" smtClean="0"/>
              <a:t>‹#›</a:t>
            </a:fld>
            <a:endParaRPr kumimoji="1" lang="ja-JP" altLang="en-US"/>
          </a:p>
        </p:txBody>
      </p:sp>
    </p:spTree>
    <p:extLst>
      <p:ext uri="{BB962C8B-B14F-4D97-AF65-F5344CB8AC3E}">
        <p14:creationId xmlns:p14="http://schemas.microsoft.com/office/powerpoint/2010/main" val="2876219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865483"/>
            <a:ext cx="2628900" cy="1377620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1" y="865483"/>
            <a:ext cx="7734300" cy="1377620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B922CB5-7093-4266-9840-13946C5C5F35}" type="datetimeFigureOut">
              <a:rPr kumimoji="1" lang="ja-JP" altLang="en-US" smtClean="0"/>
              <a:t>2024/4/9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C2027A-CFAF-47F2-8537-CB9F8CE0A596}" type="slidenum">
              <a:rPr kumimoji="1" lang="ja-JP" altLang="en-US" smtClean="0"/>
              <a:t>‹#›</a:t>
            </a:fld>
            <a:endParaRPr kumimoji="1" lang="ja-JP" altLang="en-US"/>
          </a:p>
        </p:txBody>
      </p:sp>
    </p:spTree>
    <p:extLst>
      <p:ext uri="{BB962C8B-B14F-4D97-AF65-F5344CB8AC3E}">
        <p14:creationId xmlns:p14="http://schemas.microsoft.com/office/powerpoint/2010/main" val="1095099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B922CB5-7093-4266-9840-13946C5C5F35}" type="datetimeFigureOut">
              <a:rPr kumimoji="1" lang="ja-JP" altLang="en-US" smtClean="0"/>
              <a:t>2024/4/9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C2027A-CFAF-47F2-8537-CB9F8CE0A596}" type="slidenum">
              <a:rPr kumimoji="1" lang="ja-JP" altLang="en-US" smtClean="0"/>
              <a:t>‹#›</a:t>
            </a:fld>
            <a:endParaRPr kumimoji="1" lang="ja-JP" altLang="en-US"/>
          </a:p>
        </p:txBody>
      </p:sp>
    </p:spTree>
    <p:extLst>
      <p:ext uri="{BB962C8B-B14F-4D97-AF65-F5344CB8AC3E}">
        <p14:creationId xmlns:p14="http://schemas.microsoft.com/office/powerpoint/2010/main" val="3609518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2" y="4052716"/>
            <a:ext cx="10515600" cy="6762043"/>
          </a:xfrm>
        </p:spPr>
        <p:txBody>
          <a:bodyPr anchor="b"/>
          <a:lstStyle>
            <a:lvl1pPr>
              <a:defRPr sz="8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2" y="10878732"/>
            <a:ext cx="10515600" cy="355599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B922CB5-7093-4266-9840-13946C5C5F35}" type="datetimeFigureOut">
              <a:rPr kumimoji="1" lang="ja-JP" altLang="en-US" smtClean="0"/>
              <a:t>2024/4/9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C2027A-CFAF-47F2-8537-CB9F8CE0A596}" type="slidenum">
              <a:rPr kumimoji="1" lang="ja-JP" altLang="en-US" smtClean="0"/>
              <a:t>‹#›</a:t>
            </a:fld>
            <a:endParaRPr kumimoji="1" lang="ja-JP" altLang="en-US"/>
          </a:p>
        </p:txBody>
      </p:sp>
    </p:spTree>
    <p:extLst>
      <p:ext uri="{BB962C8B-B14F-4D97-AF65-F5344CB8AC3E}">
        <p14:creationId xmlns:p14="http://schemas.microsoft.com/office/powerpoint/2010/main" val="2140407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1" y="4327407"/>
            <a:ext cx="5181600" cy="103142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1" y="4327407"/>
            <a:ext cx="5181600" cy="103142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B922CB5-7093-4266-9840-13946C5C5F35}" type="datetimeFigureOut">
              <a:rPr kumimoji="1" lang="ja-JP" altLang="en-US" smtClean="0"/>
              <a:t>2024/4/9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EC2027A-CFAF-47F2-8537-CB9F8CE0A596}" type="slidenum">
              <a:rPr kumimoji="1" lang="ja-JP" altLang="en-US" smtClean="0"/>
              <a:t>‹#›</a:t>
            </a:fld>
            <a:endParaRPr kumimoji="1" lang="ja-JP" altLang="en-US"/>
          </a:p>
        </p:txBody>
      </p:sp>
    </p:spTree>
    <p:extLst>
      <p:ext uri="{BB962C8B-B14F-4D97-AF65-F5344CB8AC3E}">
        <p14:creationId xmlns:p14="http://schemas.microsoft.com/office/powerpoint/2010/main" val="2160831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9" y="865485"/>
            <a:ext cx="10515600" cy="3142075"/>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91" y="3984981"/>
            <a:ext cx="5157787" cy="1952976"/>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a:t>マスター テキストの書式設定</a:t>
            </a:r>
          </a:p>
        </p:txBody>
      </p:sp>
      <p:sp>
        <p:nvSpPr>
          <p:cNvPr id="4" name="Content Placeholder 3"/>
          <p:cNvSpPr>
            <a:spLocks noGrp="1"/>
          </p:cNvSpPr>
          <p:nvPr>
            <p:ph sz="half" idx="2"/>
          </p:nvPr>
        </p:nvSpPr>
        <p:spPr>
          <a:xfrm>
            <a:off x="839791" y="5937957"/>
            <a:ext cx="5157787" cy="873383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2" y="3984981"/>
            <a:ext cx="5183188" cy="1952976"/>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a:t>マスター テキストの書式設定</a:t>
            </a:r>
          </a:p>
        </p:txBody>
      </p:sp>
      <p:sp>
        <p:nvSpPr>
          <p:cNvPr id="6" name="Content Placeholder 5"/>
          <p:cNvSpPr>
            <a:spLocks noGrp="1"/>
          </p:cNvSpPr>
          <p:nvPr>
            <p:ph sz="quarter" idx="4"/>
          </p:nvPr>
        </p:nvSpPr>
        <p:spPr>
          <a:xfrm>
            <a:off x="6172202" y="5937957"/>
            <a:ext cx="5183188" cy="873383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B922CB5-7093-4266-9840-13946C5C5F35}" type="datetimeFigureOut">
              <a:rPr kumimoji="1" lang="ja-JP" altLang="en-US" smtClean="0"/>
              <a:t>2024/4/9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EC2027A-CFAF-47F2-8537-CB9F8CE0A596}" type="slidenum">
              <a:rPr kumimoji="1" lang="ja-JP" altLang="en-US" smtClean="0"/>
              <a:t>‹#›</a:t>
            </a:fld>
            <a:endParaRPr kumimoji="1" lang="ja-JP" altLang="en-US"/>
          </a:p>
        </p:txBody>
      </p:sp>
    </p:spTree>
    <p:extLst>
      <p:ext uri="{BB962C8B-B14F-4D97-AF65-F5344CB8AC3E}">
        <p14:creationId xmlns:p14="http://schemas.microsoft.com/office/powerpoint/2010/main" val="141449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B922CB5-7093-4266-9840-13946C5C5F35}" type="datetimeFigureOut">
              <a:rPr kumimoji="1" lang="ja-JP" altLang="en-US" smtClean="0"/>
              <a:t>2024/4/9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EC2027A-CFAF-47F2-8537-CB9F8CE0A596}" type="slidenum">
              <a:rPr kumimoji="1" lang="ja-JP" altLang="en-US" smtClean="0"/>
              <a:t>‹#›</a:t>
            </a:fld>
            <a:endParaRPr kumimoji="1" lang="ja-JP" altLang="en-US"/>
          </a:p>
        </p:txBody>
      </p:sp>
    </p:spTree>
    <p:extLst>
      <p:ext uri="{BB962C8B-B14F-4D97-AF65-F5344CB8AC3E}">
        <p14:creationId xmlns:p14="http://schemas.microsoft.com/office/powerpoint/2010/main" val="187763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922CB5-7093-4266-9840-13946C5C5F35}" type="datetimeFigureOut">
              <a:rPr kumimoji="1" lang="ja-JP" altLang="en-US" smtClean="0"/>
              <a:t>2024/4/9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EC2027A-CFAF-47F2-8537-CB9F8CE0A596}" type="slidenum">
              <a:rPr kumimoji="1" lang="ja-JP" altLang="en-US" smtClean="0"/>
              <a:t>‹#›</a:t>
            </a:fld>
            <a:endParaRPr kumimoji="1" lang="ja-JP" altLang="en-US"/>
          </a:p>
        </p:txBody>
      </p:sp>
    </p:spTree>
    <p:extLst>
      <p:ext uri="{BB962C8B-B14F-4D97-AF65-F5344CB8AC3E}">
        <p14:creationId xmlns:p14="http://schemas.microsoft.com/office/powerpoint/2010/main" val="2607125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90" y="1083733"/>
            <a:ext cx="3932236" cy="3793067"/>
          </a:xfrm>
        </p:spPr>
        <p:txBody>
          <a:bodyPr anchor="b"/>
          <a:lstStyle>
            <a:lvl1pPr>
              <a:defRPr sz="4267"/>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2340567"/>
            <a:ext cx="6172201" cy="11552295"/>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90" y="4876801"/>
            <a:ext cx="3932236"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B922CB5-7093-4266-9840-13946C5C5F35}" type="datetimeFigureOut">
              <a:rPr kumimoji="1" lang="ja-JP" altLang="en-US" smtClean="0"/>
              <a:t>2024/4/9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EC2027A-CFAF-47F2-8537-CB9F8CE0A596}" type="slidenum">
              <a:rPr kumimoji="1" lang="ja-JP" altLang="en-US" smtClean="0"/>
              <a:t>‹#›</a:t>
            </a:fld>
            <a:endParaRPr kumimoji="1" lang="ja-JP" altLang="en-US"/>
          </a:p>
        </p:txBody>
      </p:sp>
    </p:spTree>
    <p:extLst>
      <p:ext uri="{BB962C8B-B14F-4D97-AF65-F5344CB8AC3E}">
        <p14:creationId xmlns:p14="http://schemas.microsoft.com/office/powerpoint/2010/main" val="3291139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90" y="1083733"/>
            <a:ext cx="3932236" cy="3793067"/>
          </a:xfrm>
        </p:spPr>
        <p:txBody>
          <a:bodyPr anchor="b"/>
          <a:lstStyle>
            <a:lvl1pPr>
              <a:defRPr sz="426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2340567"/>
            <a:ext cx="6172201" cy="11552295"/>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90" y="4876801"/>
            <a:ext cx="3932236"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B922CB5-7093-4266-9840-13946C5C5F35}" type="datetimeFigureOut">
              <a:rPr kumimoji="1" lang="ja-JP" altLang="en-US" smtClean="0"/>
              <a:t>2024/4/9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EC2027A-CFAF-47F2-8537-CB9F8CE0A596}" type="slidenum">
              <a:rPr kumimoji="1" lang="ja-JP" altLang="en-US" smtClean="0"/>
              <a:t>‹#›</a:t>
            </a:fld>
            <a:endParaRPr kumimoji="1" lang="ja-JP" altLang="en-US"/>
          </a:p>
        </p:txBody>
      </p:sp>
    </p:spTree>
    <p:extLst>
      <p:ext uri="{BB962C8B-B14F-4D97-AF65-F5344CB8AC3E}">
        <p14:creationId xmlns:p14="http://schemas.microsoft.com/office/powerpoint/2010/main" val="876539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865485"/>
            <a:ext cx="10515600" cy="3142075"/>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2" y="4327407"/>
            <a:ext cx="10515600" cy="1031428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1" y="15066910"/>
            <a:ext cx="2743200" cy="865480"/>
          </a:xfrm>
          <a:prstGeom prst="rect">
            <a:avLst/>
          </a:prstGeom>
        </p:spPr>
        <p:txBody>
          <a:bodyPr vert="horz" lIns="91440" tIns="45720" rIns="91440" bIns="45720" rtlCol="0" anchor="ctr"/>
          <a:lstStyle>
            <a:lvl1pPr algn="l">
              <a:defRPr sz="1600">
                <a:solidFill>
                  <a:schemeClr val="tx1">
                    <a:tint val="75000"/>
                  </a:schemeClr>
                </a:solidFill>
              </a:defRPr>
            </a:lvl1pPr>
          </a:lstStyle>
          <a:p>
            <a:fld id="{7B922CB5-7093-4266-9840-13946C5C5F35}" type="datetimeFigureOut">
              <a:rPr kumimoji="1" lang="ja-JP" altLang="en-US" smtClean="0"/>
              <a:t>2024/4/9</a:t>
            </a:fld>
            <a:endParaRPr kumimoji="1" lang="ja-JP" altLang="en-US"/>
          </a:p>
        </p:txBody>
      </p:sp>
      <p:sp>
        <p:nvSpPr>
          <p:cNvPr id="5" name="Footer Placeholder 4"/>
          <p:cNvSpPr>
            <a:spLocks noGrp="1"/>
          </p:cNvSpPr>
          <p:nvPr>
            <p:ph type="ftr" sz="quarter" idx="3"/>
          </p:nvPr>
        </p:nvSpPr>
        <p:spPr>
          <a:xfrm>
            <a:off x="4038602" y="15066910"/>
            <a:ext cx="4114800" cy="865480"/>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1" y="15066910"/>
            <a:ext cx="2743200" cy="865480"/>
          </a:xfrm>
          <a:prstGeom prst="rect">
            <a:avLst/>
          </a:prstGeom>
        </p:spPr>
        <p:txBody>
          <a:bodyPr vert="horz" lIns="91440" tIns="45720" rIns="91440" bIns="45720" rtlCol="0" anchor="ctr"/>
          <a:lstStyle>
            <a:lvl1pPr algn="r">
              <a:defRPr sz="1600">
                <a:solidFill>
                  <a:schemeClr val="tx1">
                    <a:tint val="75000"/>
                  </a:schemeClr>
                </a:solidFill>
              </a:defRPr>
            </a:lvl1pPr>
          </a:lstStyle>
          <a:p>
            <a:fld id="{CEC2027A-CFAF-47F2-8537-CB9F8CE0A596}" type="slidenum">
              <a:rPr kumimoji="1" lang="ja-JP" altLang="en-US" smtClean="0"/>
              <a:t>‹#›</a:t>
            </a:fld>
            <a:endParaRPr kumimoji="1" lang="ja-JP" altLang="en-US"/>
          </a:p>
        </p:txBody>
      </p:sp>
    </p:spTree>
    <p:extLst>
      <p:ext uri="{BB962C8B-B14F-4D97-AF65-F5344CB8AC3E}">
        <p14:creationId xmlns:p14="http://schemas.microsoft.com/office/powerpoint/2010/main" val="99129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19170" rtl="0" eaLnBrk="1" latinLnBrk="0" hangingPunct="1">
        <a:lnSpc>
          <a:spcPct val="90000"/>
        </a:lnSpc>
        <a:spcBef>
          <a:spcPct val="0"/>
        </a:spcBef>
        <a:buNone/>
        <a:defRPr kumimoji="1"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kumimoji="1"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kumimoji="1"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kumimoji="1"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9pPr>
    </p:bodyStyle>
    <p:otherStyle>
      <a:defPPr>
        <a:defRPr lang="en-US"/>
      </a:defPPr>
      <a:lvl1pPr marL="0" algn="l" defTabSz="1219170" rtl="0" eaLnBrk="1" latinLnBrk="0" hangingPunct="1">
        <a:defRPr kumimoji="1" sz="2400" kern="1200">
          <a:solidFill>
            <a:schemeClr val="tx1"/>
          </a:solidFill>
          <a:latin typeface="+mn-lt"/>
          <a:ea typeface="+mn-ea"/>
          <a:cs typeface="+mn-cs"/>
        </a:defRPr>
      </a:lvl1pPr>
      <a:lvl2pPr marL="609585" algn="l" defTabSz="1219170" rtl="0" eaLnBrk="1" latinLnBrk="0" hangingPunct="1">
        <a:defRPr kumimoji="1" sz="2400" kern="1200">
          <a:solidFill>
            <a:schemeClr val="tx1"/>
          </a:solidFill>
          <a:latin typeface="+mn-lt"/>
          <a:ea typeface="+mn-ea"/>
          <a:cs typeface="+mn-cs"/>
        </a:defRPr>
      </a:lvl2pPr>
      <a:lvl3pPr marL="1219170" algn="l" defTabSz="1219170" rtl="0" eaLnBrk="1" latinLnBrk="0" hangingPunct="1">
        <a:defRPr kumimoji="1" sz="2400" kern="1200">
          <a:solidFill>
            <a:schemeClr val="tx1"/>
          </a:solidFill>
          <a:latin typeface="+mn-lt"/>
          <a:ea typeface="+mn-ea"/>
          <a:cs typeface="+mn-cs"/>
        </a:defRPr>
      </a:lvl3pPr>
      <a:lvl4pPr marL="1828754" algn="l" defTabSz="1219170" rtl="0" eaLnBrk="1" latinLnBrk="0" hangingPunct="1">
        <a:defRPr kumimoji="1" sz="2400" kern="1200">
          <a:solidFill>
            <a:schemeClr val="tx1"/>
          </a:solidFill>
          <a:latin typeface="+mn-lt"/>
          <a:ea typeface="+mn-ea"/>
          <a:cs typeface="+mn-cs"/>
        </a:defRPr>
      </a:lvl4pPr>
      <a:lvl5pPr marL="2438339" algn="l" defTabSz="1219170" rtl="0" eaLnBrk="1" latinLnBrk="0" hangingPunct="1">
        <a:defRPr kumimoji="1" sz="2400" kern="1200">
          <a:solidFill>
            <a:schemeClr val="tx1"/>
          </a:solidFill>
          <a:latin typeface="+mn-lt"/>
          <a:ea typeface="+mn-ea"/>
          <a:cs typeface="+mn-cs"/>
        </a:defRPr>
      </a:lvl5pPr>
      <a:lvl6pPr marL="3047924" algn="l" defTabSz="1219170" rtl="0" eaLnBrk="1" latinLnBrk="0" hangingPunct="1">
        <a:defRPr kumimoji="1" sz="2400" kern="1200">
          <a:solidFill>
            <a:schemeClr val="tx1"/>
          </a:solidFill>
          <a:latin typeface="+mn-lt"/>
          <a:ea typeface="+mn-ea"/>
          <a:cs typeface="+mn-cs"/>
        </a:defRPr>
      </a:lvl6pPr>
      <a:lvl7pPr marL="3657509" algn="l" defTabSz="1219170" rtl="0" eaLnBrk="1" latinLnBrk="0" hangingPunct="1">
        <a:defRPr kumimoji="1" sz="2400" kern="1200">
          <a:solidFill>
            <a:schemeClr val="tx1"/>
          </a:solidFill>
          <a:latin typeface="+mn-lt"/>
          <a:ea typeface="+mn-ea"/>
          <a:cs typeface="+mn-cs"/>
        </a:defRPr>
      </a:lvl7pPr>
      <a:lvl8pPr marL="4267093" algn="l" defTabSz="1219170" rtl="0" eaLnBrk="1" latinLnBrk="0" hangingPunct="1">
        <a:defRPr kumimoji="1" sz="2400" kern="1200">
          <a:solidFill>
            <a:schemeClr val="tx1"/>
          </a:solidFill>
          <a:latin typeface="+mn-lt"/>
          <a:ea typeface="+mn-ea"/>
          <a:cs typeface="+mn-cs"/>
        </a:defRPr>
      </a:lvl8pPr>
      <a:lvl9pPr marL="4876678" algn="l" defTabSz="1219170" rtl="0" eaLnBrk="1" latinLnBrk="0" hangingPunct="1">
        <a:defRPr kumimoji="1"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矢印: 右 10">
            <a:extLst>
              <a:ext uri="{FF2B5EF4-FFF2-40B4-BE49-F238E27FC236}">
                <a16:creationId xmlns:a16="http://schemas.microsoft.com/office/drawing/2014/main" id="{5738D0B9-1E04-18B0-9515-2E78014F1934}"/>
              </a:ext>
            </a:extLst>
          </p:cNvPr>
          <p:cNvSpPr/>
          <p:nvPr/>
        </p:nvSpPr>
        <p:spPr>
          <a:xfrm>
            <a:off x="0" y="14852074"/>
            <a:ext cx="11675531" cy="879486"/>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74DEF097-34CB-9AAD-3608-7E583BB8A07D}"/>
              </a:ext>
            </a:extLst>
          </p:cNvPr>
          <p:cNvSpPr/>
          <p:nvPr/>
        </p:nvSpPr>
        <p:spPr>
          <a:xfrm>
            <a:off x="249764" y="10736488"/>
            <a:ext cx="11675531" cy="2952000"/>
          </a:xfrm>
          <a:prstGeom prst="rect">
            <a:avLst/>
          </a:prstGeom>
          <a:solidFill>
            <a:schemeClr val="accent3">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a:extLst>
              <a:ext uri="{FF2B5EF4-FFF2-40B4-BE49-F238E27FC236}">
                <a16:creationId xmlns:a16="http://schemas.microsoft.com/office/drawing/2014/main" id="{D4D79575-1324-607D-3995-884946BE669C}"/>
              </a:ext>
            </a:extLst>
          </p:cNvPr>
          <p:cNvPicPr>
            <a:picLocks noChangeAspect="1"/>
          </p:cNvPicPr>
          <p:nvPr/>
        </p:nvPicPr>
        <p:blipFill>
          <a:blip r:embed="rId2"/>
          <a:stretch>
            <a:fillRect/>
          </a:stretch>
        </p:blipFill>
        <p:spPr>
          <a:xfrm>
            <a:off x="101600" y="5927"/>
            <a:ext cx="1286930" cy="1320670"/>
          </a:xfrm>
          <a:prstGeom prst="rect">
            <a:avLst/>
          </a:prstGeom>
        </p:spPr>
      </p:pic>
      <p:sp>
        <p:nvSpPr>
          <p:cNvPr id="19" name="正方形/長方形 18">
            <a:extLst>
              <a:ext uri="{FF2B5EF4-FFF2-40B4-BE49-F238E27FC236}">
                <a16:creationId xmlns:a16="http://schemas.microsoft.com/office/drawing/2014/main" id="{4FBA381A-C18F-4AA8-91E8-4668D9232E13}"/>
              </a:ext>
            </a:extLst>
          </p:cNvPr>
          <p:cNvSpPr/>
          <p:nvPr/>
        </p:nvSpPr>
        <p:spPr>
          <a:xfrm>
            <a:off x="315138" y="2069706"/>
            <a:ext cx="11566723" cy="2352247"/>
          </a:xfrm>
          <a:prstGeom prst="rect">
            <a:avLst/>
          </a:prstGeom>
        </p:spPr>
        <p:txBody>
          <a:bodyPr wrap="square">
            <a:spAutoFit/>
          </a:bodyPr>
          <a:lstStyle/>
          <a:p>
            <a:pPr>
              <a:lnSpc>
                <a:spcPct val="150000"/>
              </a:lnSpc>
            </a:pPr>
            <a:r>
              <a:rPr lang="ja-JP" altLang="en-US" sz="2000" dirty="0">
                <a:latin typeface="UD デジタル 教科書体 NK-R" panose="02020400000000000000" pitchFamily="18" charset="-128"/>
                <a:ea typeface="UD デジタル 教科書体 NK-R" panose="02020400000000000000" pitchFamily="18" charset="-128"/>
              </a:rPr>
              <a:t>社会人のための新しい必須スキルとして、数理・データサイエンス・</a:t>
            </a:r>
            <a:r>
              <a:rPr lang="en-US" altLang="ja-JP" sz="2000" dirty="0">
                <a:latin typeface="UD デジタル 教科書体 NK-R" panose="02020400000000000000" pitchFamily="18" charset="-128"/>
                <a:ea typeface="UD デジタル 教科書体 NK-R" panose="02020400000000000000" pitchFamily="18" charset="-128"/>
              </a:rPr>
              <a:t>AI</a:t>
            </a:r>
            <a:r>
              <a:rPr lang="ja-JP" altLang="en-US" sz="2000" dirty="0">
                <a:latin typeface="UD デジタル 教科書体 NK-R" panose="02020400000000000000" pitchFamily="18" charset="-128"/>
                <a:ea typeface="UD デジタル 教科書体 NK-R" panose="02020400000000000000" pitchFamily="18" charset="-128"/>
              </a:rPr>
              <a:t>の知識を仕事の場で使いこなすことが求められています。「</a:t>
            </a:r>
            <a:r>
              <a:rPr lang="en-US" altLang="ja-JP" sz="2000" dirty="0">
                <a:latin typeface="UD デジタル 教科書体 NK-R" panose="02020400000000000000" pitchFamily="18" charset="-128"/>
                <a:ea typeface="UD デジタル 教科書体 NK-R" panose="02020400000000000000" pitchFamily="18" charset="-128"/>
              </a:rPr>
              <a:t>MDASH</a:t>
            </a:r>
            <a:r>
              <a:rPr lang="ja-JP" altLang="en-US" sz="2000" dirty="0">
                <a:latin typeface="UD デジタル 教科書体 NK-R" panose="02020400000000000000" pitchFamily="18" charset="-128"/>
                <a:ea typeface="UD デジタル 教科書体 NK-R" panose="02020400000000000000" pitchFamily="18" charset="-128"/>
              </a:rPr>
              <a:t>リテラシー</a:t>
            </a:r>
            <a:r>
              <a:rPr lang="en-US" altLang="ja-JP" sz="2000" dirty="0">
                <a:latin typeface="UD デジタル 教科書体 NK-R" panose="02020400000000000000" pitchFamily="18" charset="-128"/>
                <a:ea typeface="UD デジタル 教科書体 NK-R" panose="02020400000000000000" pitchFamily="18" charset="-128"/>
              </a:rPr>
              <a:t>Ⅰ</a:t>
            </a:r>
            <a:r>
              <a:rPr lang="ja-JP" altLang="en-US" sz="2000" dirty="0">
                <a:latin typeface="UD デジタル 教科書体 NK-R" panose="02020400000000000000" pitchFamily="18" charset="-128"/>
                <a:ea typeface="UD デジタル 教科書体 NK-R" panose="02020400000000000000" pitchFamily="18" charset="-128"/>
              </a:rPr>
              <a:t>・</a:t>
            </a:r>
            <a:r>
              <a:rPr lang="en-US" altLang="ja-JP" sz="2000" dirty="0">
                <a:latin typeface="UD デジタル 教科書体 NK-R" panose="02020400000000000000" pitchFamily="18" charset="-128"/>
                <a:ea typeface="UD デジタル 教科書体 NK-R" panose="02020400000000000000" pitchFamily="18" charset="-128"/>
              </a:rPr>
              <a:t>Ⅱ</a:t>
            </a:r>
            <a:r>
              <a:rPr lang="ja-JP" altLang="en-US" sz="2000" dirty="0">
                <a:latin typeface="UD デジタル 教科書体 NK-R" panose="02020400000000000000" pitchFamily="18" charset="-128"/>
                <a:ea typeface="UD デジタル 教科書体 NK-R" panose="02020400000000000000" pitchFamily="18" charset="-128"/>
              </a:rPr>
              <a:t>」科目は、文部科学省の推奨する数理・データサイエンス・</a:t>
            </a:r>
            <a:r>
              <a:rPr lang="en-US" altLang="ja-JP" sz="2000" dirty="0">
                <a:latin typeface="UD デジタル 教科書体 NK-R" panose="02020400000000000000" pitchFamily="18" charset="-128"/>
                <a:ea typeface="UD デジタル 教科書体 NK-R" panose="02020400000000000000" pitchFamily="18" charset="-128"/>
              </a:rPr>
              <a:t>AI</a:t>
            </a:r>
            <a:r>
              <a:rPr lang="ja-JP" altLang="en-US" sz="2000" dirty="0">
                <a:latin typeface="UD デジタル 教科書体 NK-R" panose="02020400000000000000" pitchFamily="18" charset="-128"/>
                <a:ea typeface="UD デジタル 教科書体 NK-R" panose="02020400000000000000" pitchFamily="18" charset="-128"/>
              </a:rPr>
              <a:t>リテラシーの基礎的な素養を主体的に身に付けることを学修目標とした科目です。本学では、当該科目について、文部科学省「数理・データサイエンス</a:t>
            </a:r>
            <a:r>
              <a:rPr lang="en-US" altLang="ja-JP" sz="2000" dirty="0">
                <a:latin typeface="UD デジタル 教科書体 NK-R" panose="02020400000000000000" pitchFamily="18" charset="-128"/>
                <a:ea typeface="UD デジタル 教科書体 NK-R" panose="02020400000000000000" pitchFamily="18" charset="-128"/>
              </a:rPr>
              <a:t>AI</a:t>
            </a:r>
            <a:r>
              <a:rPr lang="ja-JP" altLang="en-US" sz="2000" dirty="0">
                <a:latin typeface="UD デジタル 教科書体 NK-R" panose="02020400000000000000" pitchFamily="18" charset="-128"/>
                <a:ea typeface="UD デジタル 教科書体 NK-R" panose="02020400000000000000" pitchFamily="18" charset="-128"/>
              </a:rPr>
              <a:t>教育プログラム認定制度（リテラシーレベル）」の認定を受けています。　</a:t>
            </a:r>
          </a:p>
        </p:txBody>
      </p:sp>
      <p:sp>
        <p:nvSpPr>
          <p:cNvPr id="2" name="テキスト ボックス 1"/>
          <p:cNvSpPr txBox="1"/>
          <p:nvPr/>
        </p:nvSpPr>
        <p:spPr>
          <a:xfrm>
            <a:off x="249764" y="1347783"/>
            <a:ext cx="1054483" cy="461665"/>
          </a:xfrm>
          <a:prstGeom prst="rect">
            <a:avLst/>
          </a:prstGeom>
          <a:solidFill>
            <a:schemeClr val="accent1">
              <a:lumMod val="20000"/>
              <a:lumOff val="80000"/>
            </a:schemeClr>
          </a:solidFill>
          <a:ln>
            <a:solidFill>
              <a:schemeClr val="accent1">
                <a:lumMod val="60000"/>
                <a:lumOff val="40000"/>
              </a:schemeClr>
            </a:solidFill>
          </a:ln>
        </p:spPr>
        <p:txBody>
          <a:bodyPr wrap="square" rtlCol="0">
            <a:spAutoFit/>
          </a:bodyPr>
          <a:lstStyle/>
          <a:p>
            <a:pPr algn="ctr"/>
            <a:r>
              <a:rPr kumimoji="1" lang="ja-JP" altLang="en-US" sz="2400" dirty="0">
                <a:latin typeface="UD デジタル 教科書体 NK-R" panose="02020400000000000000" pitchFamily="18" charset="-128"/>
                <a:ea typeface="UD デジタル 教科書体 NK-R" panose="02020400000000000000" pitchFamily="18" charset="-128"/>
              </a:rPr>
              <a:t>大学</a:t>
            </a:r>
          </a:p>
        </p:txBody>
      </p:sp>
      <p:sp>
        <p:nvSpPr>
          <p:cNvPr id="10" name="テキスト ボックス 9"/>
          <p:cNvSpPr txBox="1"/>
          <p:nvPr/>
        </p:nvSpPr>
        <p:spPr>
          <a:xfrm>
            <a:off x="367506" y="6854220"/>
            <a:ext cx="5720023" cy="1435521"/>
          </a:xfrm>
          <a:prstGeom prst="rect">
            <a:avLst/>
          </a:prstGeom>
          <a:noFill/>
        </p:spPr>
        <p:txBody>
          <a:bodyPr wrap="square" rtlCol="0">
            <a:spAutoFit/>
          </a:bodyPr>
          <a:lstStyle/>
          <a:p>
            <a:pPr>
              <a:lnSpc>
                <a:spcPct val="150000"/>
              </a:lnSpc>
            </a:pPr>
            <a:r>
              <a:rPr kumimoji="1" lang="en-US" altLang="ja-JP" sz="2000" b="1" dirty="0">
                <a:latin typeface="UD デジタル 教科書体 NK-R" panose="02020400000000000000" pitchFamily="18" charset="-128"/>
                <a:ea typeface="UD デジタル 教科書体 NK-R" panose="02020400000000000000" pitchFamily="18" charset="-128"/>
              </a:rPr>
              <a:t>[</a:t>
            </a:r>
            <a:r>
              <a:rPr kumimoji="1" lang="ja-JP" altLang="en-US" sz="2000" b="1" dirty="0">
                <a:latin typeface="UD デジタル 教科書体 NK-R" panose="02020400000000000000" pitchFamily="18" charset="-128"/>
                <a:ea typeface="UD デジタル 教科書体 NK-R" panose="02020400000000000000" pitchFamily="18" charset="-128"/>
              </a:rPr>
              <a:t>修了に必要な科目（単位）</a:t>
            </a:r>
            <a:r>
              <a:rPr kumimoji="1" lang="en-US" altLang="ja-JP" sz="2000" b="1" dirty="0">
                <a:latin typeface="UD デジタル 教科書体 NK-R" panose="02020400000000000000" pitchFamily="18" charset="-128"/>
                <a:ea typeface="UD デジタル 教科書体 NK-R" panose="02020400000000000000" pitchFamily="18" charset="-128"/>
              </a:rPr>
              <a:t>]</a:t>
            </a:r>
          </a:p>
          <a:p>
            <a:pPr>
              <a:lnSpc>
                <a:spcPct val="150000"/>
              </a:lnSpc>
            </a:pPr>
            <a:r>
              <a:rPr kumimoji="1" lang="ja-JP" altLang="en-US" sz="2000" b="1" dirty="0">
                <a:latin typeface="UD デジタル 教科書体 NK-R" panose="02020400000000000000" pitchFamily="18" charset="-128"/>
                <a:ea typeface="UD デジタル 教科書体 NK-R" panose="02020400000000000000" pitchFamily="18" charset="-128"/>
              </a:rPr>
              <a:t> ・</a:t>
            </a:r>
            <a:r>
              <a:rPr kumimoji="1" lang="en-US" altLang="ja-JP" sz="2000" b="1" dirty="0">
                <a:latin typeface="UD デジタル 教科書体 NK-R" panose="02020400000000000000" pitchFamily="18" charset="-128"/>
                <a:ea typeface="UD デジタル 教科書体 NK-R" panose="02020400000000000000" pitchFamily="18" charset="-128"/>
              </a:rPr>
              <a:t>MDASH</a:t>
            </a:r>
            <a:r>
              <a:rPr kumimoji="1" lang="ja-JP" altLang="en-US" sz="2000" b="1" dirty="0">
                <a:latin typeface="UD デジタル 教科書体 NK-R" panose="02020400000000000000" pitchFamily="18" charset="-128"/>
                <a:ea typeface="UD デジタル 教科書体 NK-R" panose="02020400000000000000" pitchFamily="18" charset="-128"/>
              </a:rPr>
              <a:t>リテラシー</a:t>
            </a:r>
            <a:r>
              <a:rPr kumimoji="1" lang="en-US" altLang="ja-JP" sz="2000" b="1" dirty="0">
                <a:latin typeface="UD デジタル 教科書体 NK-R" panose="02020400000000000000" pitchFamily="18" charset="-128"/>
                <a:ea typeface="UD デジタル 教科書体 NK-R" panose="02020400000000000000" pitchFamily="18" charset="-128"/>
              </a:rPr>
              <a:t>Ⅰ	</a:t>
            </a:r>
            <a:r>
              <a:rPr kumimoji="1" lang="ja-JP" altLang="en-US" sz="2000" b="1" dirty="0">
                <a:latin typeface="UD デジタル 教科書体 NK-R" panose="02020400000000000000" pitchFamily="18" charset="-128"/>
                <a:ea typeface="UD デジタル 教科書体 NK-R" panose="02020400000000000000" pitchFamily="18" charset="-128"/>
              </a:rPr>
              <a:t>（</a:t>
            </a:r>
            <a:r>
              <a:rPr kumimoji="1" lang="en-US" altLang="ja-JP" sz="2000" b="1" dirty="0">
                <a:latin typeface="UD デジタル 教科書体 NK-R" panose="02020400000000000000" pitchFamily="18" charset="-128"/>
                <a:ea typeface="UD デジタル 教科書体 NK-R" panose="02020400000000000000" pitchFamily="18" charset="-128"/>
              </a:rPr>
              <a:t>1</a:t>
            </a:r>
            <a:r>
              <a:rPr kumimoji="1" lang="ja-JP" altLang="en-US" sz="2000" b="1" dirty="0">
                <a:latin typeface="UD デジタル 教科書体 NK-R" panose="02020400000000000000" pitchFamily="18" charset="-128"/>
                <a:ea typeface="UD デジタル 教科書体 NK-R" panose="02020400000000000000" pitchFamily="18" charset="-128"/>
              </a:rPr>
              <a:t>単位）</a:t>
            </a:r>
            <a:endParaRPr kumimoji="1" lang="en-US" altLang="ja-JP" sz="2000" b="1" dirty="0">
              <a:latin typeface="UD デジタル 教科書体 NK-R" panose="02020400000000000000" pitchFamily="18" charset="-128"/>
              <a:ea typeface="UD デジタル 教科書体 NK-R" panose="02020400000000000000" pitchFamily="18" charset="-128"/>
            </a:endParaRPr>
          </a:p>
          <a:p>
            <a:pPr>
              <a:lnSpc>
                <a:spcPct val="150000"/>
              </a:lnSpc>
            </a:pPr>
            <a:r>
              <a:rPr kumimoji="1" lang="ja-JP" altLang="en-US" sz="2000" b="1" dirty="0">
                <a:latin typeface="UD デジタル 教科書体 NK-R" panose="02020400000000000000" pitchFamily="18" charset="-128"/>
                <a:ea typeface="UD デジタル 教科書体 NK-R" panose="02020400000000000000" pitchFamily="18" charset="-128"/>
              </a:rPr>
              <a:t> ・</a:t>
            </a:r>
            <a:r>
              <a:rPr kumimoji="1" lang="en-US" altLang="ja-JP" sz="2000" b="1" dirty="0">
                <a:latin typeface="UD デジタル 教科書体 NK-R" panose="02020400000000000000" pitchFamily="18" charset="-128"/>
                <a:ea typeface="UD デジタル 教科書体 NK-R" panose="02020400000000000000" pitchFamily="18" charset="-128"/>
              </a:rPr>
              <a:t>MDASH</a:t>
            </a:r>
            <a:r>
              <a:rPr kumimoji="1" lang="ja-JP" altLang="en-US" sz="2000" b="1" dirty="0">
                <a:latin typeface="UD デジタル 教科書体 NK-R" panose="02020400000000000000" pitchFamily="18" charset="-128"/>
                <a:ea typeface="UD デジタル 教科書体 NK-R" panose="02020400000000000000" pitchFamily="18" charset="-128"/>
              </a:rPr>
              <a:t>リテラシー</a:t>
            </a:r>
            <a:r>
              <a:rPr kumimoji="1" lang="en-US" altLang="ja-JP" sz="2000" b="1" dirty="0">
                <a:latin typeface="UD デジタル 教科書体 NK-R" panose="02020400000000000000" pitchFamily="18" charset="-128"/>
                <a:ea typeface="UD デジタル 教科書体 NK-R" panose="02020400000000000000" pitchFamily="18" charset="-128"/>
              </a:rPr>
              <a:t>Ⅱ	</a:t>
            </a:r>
            <a:r>
              <a:rPr kumimoji="1" lang="ja-JP" altLang="en-US" sz="2000" b="1" dirty="0">
                <a:latin typeface="UD デジタル 教科書体 NK-R" panose="02020400000000000000" pitchFamily="18" charset="-128"/>
                <a:ea typeface="UD デジタル 教科書体 NK-R" panose="02020400000000000000" pitchFamily="18" charset="-128"/>
              </a:rPr>
              <a:t>（</a:t>
            </a:r>
            <a:r>
              <a:rPr kumimoji="1" lang="en-US" altLang="ja-JP" sz="2000" b="1" dirty="0">
                <a:latin typeface="UD デジタル 教科書体 NK-R" panose="02020400000000000000" pitchFamily="18" charset="-128"/>
                <a:ea typeface="UD デジタル 教科書体 NK-R" panose="02020400000000000000" pitchFamily="18" charset="-128"/>
              </a:rPr>
              <a:t>1</a:t>
            </a:r>
            <a:r>
              <a:rPr kumimoji="1" lang="ja-JP" altLang="en-US" sz="2000" b="1" dirty="0">
                <a:latin typeface="UD デジタル 教科書体 NK-R" panose="02020400000000000000" pitchFamily="18" charset="-128"/>
                <a:ea typeface="UD デジタル 教科書体 NK-R" panose="02020400000000000000" pitchFamily="18" charset="-128"/>
              </a:rPr>
              <a:t>単位）</a:t>
            </a:r>
            <a:endParaRPr kumimoji="1" lang="en-US" altLang="ja-JP" sz="2000" b="1" dirty="0">
              <a:latin typeface="UD デジタル 教科書体 NK-R" panose="02020400000000000000" pitchFamily="18" charset="-128"/>
              <a:ea typeface="UD デジタル 教科書体 NK-R" panose="02020400000000000000" pitchFamily="18" charset="-128"/>
            </a:endParaRPr>
          </a:p>
        </p:txBody>
      </p:sp>
      <p:pic>
        <p:nvPicPr>
          <p:cNvPr id="13" name="図 12">
            <a:extLst>
              <a:ext uri="{FF2B5EF4-FFF2-40B4-BE49-F238E27FC236}">
                <a16:creationId xmlns:a16="http://schemas.microsoft.com/office/drawing/2014/main" id="{3B0C02B2-EFE3-412D-BAEE-8FC6002B63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4565574"/>
            <a:ext cx="7902023" cy="2208101"/>
          </a:xfrm>
          <a:prstGeom prst="rect">
            <a:avLst/>
          </a:prstGeom>
        </p:spPr>
      </p:pic>
      <p:sp>
        <p:nvSpPr>
          <p:cNvPr id="15" name="直角三角形 14">
            <a:extLst>
              <a:ext uri="{FF2B5EF4-FFF2-40B4-BE49-F238E27FC236}">
                <a16:creationId xmlns:a16="http://schemas.microsoft.com/office/drawing/2014/main" id="{28EF052F-F8F8-82D5-E3AD-C3B4DCBD6DED}"/>
              </a:ext>
            </a:extLst>
          </p:cNvPr>
          <p:cNvSpPr/>
          <p:nvPr/>
        </p:nvSpPr>
        <p:spPr>
          <a:xfrm flipH="1" flipV="1">
            <a:off x="-8470" y="8420"/>
            <a:ext cx="12192000" cy="1803066"/>
          </a:xfrm>
          <a:prstGeom prst="rtTriangle">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941B01FB-330B-4AAB-8908-6434F2C8EC75}"/>
              </a:ext>
            </a:extLst>
          </p:cNvPr>
          <p:cNvSpPr txBox="1"/>
          <p:nvPr/>
        </p:nvSpPr>
        <p:spPr>
          <a:xfrm>
            <a:off x="579968" y="120045"/>
            <a:ext cx="11301893" cy="1679178"/>
          </a:xfrm>
          <a:prstGeom prst="rect">
            <a:avLst/>
          </a:prstGeom>
          <a:noFill/>
        </p:spPr>
        <p:txBody>
          <a:bodyPr wrap="square" rtlCol="0">
            <a:spAutoFit/>
          </a:bodyPr>
          <a:lstStyle/>
          <a:p>
            <a:pPr algn="r">
              <a:lnSpc>
                <a:spcPct val="150000"/>
              </a:lnSpc>
            </a:pPr>
            <a:r>
              <a:rPr lang="ja-JP" altLang="en-US" sz="3600" b="1" dirty="0">
                <a:latin typeface="UD デジタル 教科書体 NK-B" panose="02020700000000000000" pitchFamily="18" charset="-128"/>
                <a:ea typeface="UD デジタル 教科書体 NK-B" panose="02020700000000000000" pitchFamily="18" charset="-128"/>
              </a:rPr>
              <a:t>数理・データサイエンス・</a:t>
            </a:r>
            <a:r>
              <a:rPr lang="en-US" altLang="ja-JP" sz="3600" b="1" dirty="0">
                <a:latin typeface="UD デジタル 教科書体 NK-B" panose="02020700000000000000" pitchFamily="18" charset="-128"/>
                <a:ea typeface="UD デジタル 教科書体 NK-B" panose="02020700000000000000" pitchFamily="18" charset="-128"/>
              </a:rPr>
              <a:t>AI</a:t>
            </a:r>
            <a:r>
              <a:rPr lang="ja-JP" altLang="en-US" sz="3600" b="1" dirty="0">
                <a:latin typeface="UD デジタル 教科書体 NK-B" panose="02020700000000000000" pitchFamily="18" charset="-128"/>
                <a:ea typeface="UD デジタル 教科書体 NK-B" panose="02020700000000000000" pitchFamily="18" charset="-128"/>
              </a:rPr>
              <a:t>教育プログラム認定制度</a:t>
            </a:r>
            <a:endParaRPr lang="en-US" altLang="ja-JP" sz="3600" b="1" dirty="0">
              <a:latin typeface="UD デジタル 教科書体 NK-B" panose="02020700000000000000" pitchFamily="18" charset="-128"/>
              <a:ea typeface="UD デジタル 教科書体 NK-B" panose="02020700000000000000" pitchFamily="18" charset="-128"/>
            </a:endParaRPr>
          </a:p>
          <a:p>
            <a:pPr algn="r">
              <a:lnSpc>
                <a:spcPct val="150000"/>
              </a:lnSpc>
            </a:pPr>
            <a:r>
              <a:rPr lang="ja-JP" altLang="en-US" sz="3600" b="1" dirty="0">
                <a:latin typeface="UD デジタル 教科書体 NK-B" panose="02020700000000000000" pitchFamily="18" charset="-128"/>
                <a:ea typeface="UD デジタル 教科書体 NK-B" panose="02020700000000000000" pitchFamily="18" charset="-128"/>
              </a:rPr>
              <a:t>（リテラシーレベル）について</a:t>
            </a:r>
            <a:endParaRPr kumimoji="1" lang="ja-JP" altLang="en-US" sz="3600" b="1" dirty="0">
              <a:latin typeface="UD デジタル 教科書体 NK-B" panose="02020700000000000000" pitchFamily="18" charset="-128"/>
              <a:ea typeface="UD デジタル 教科書体 NK-B" panose="02020700000000000000" pitchFamily="18" charset="-128"/>
            </a:endParaRPr>
          </a:p>
        </p:txBody>
      </p:sp>
      <p:sp>
        <p:nvSpPr>
          <p:cNvPr id="24" name="正方形/長方形 23">
            <a:extLst>
              <a:ext uri="{FF2B5EF4-FFF2-40B4-BE49-F238E27FC236}">
                <a16:creationId xmlns:a16="http://schemas.microsoft.com/office/drawing/2014/main" id="{7BAF6200-30F2-CE52-9E7F-5D02AA4C0F78}"/>
              </a:ext>
            </a:extLst>
          </p:cNvPr>
          <p:cNvSpPr/>
          <p:nvPr/>
        </p:nvSpPr>
        <p:spPr>
          <a:xfrm>
            <a:off x="249764" y="1998889"/>
            <a:ext cx="11675531" cy="2403911"/>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a:extLst>
              <a:ext uri="{FF2B5EF4-FFF2-40B4-BE49-F238E27FC236}">
                <a16:creationId xmlns:a16="http://schemas.microsoft.com/office/drawing/2014/main" id="{B3DD3E61-EEDF-2D8A-0FD8-B872D299C480}"/>
              </a:ext>
            </a:extLst>
          </p:cNvPr>
          <p:cNvPicPr>
            <a:picLocks noChangeAspect="1"/>
          </p:cNvPicPr>
          <p:nvPr/>
        </p:nvPicPr>
        <p:blipFill rotWithShape="1">
          <a:blip r:embed="rId4">
            <a:extLst>
              <a:ext uri="{28A0092B-C50C-407E-A947-70E740481C1C}">
                <a14:useLocalDpi xmlns:a14="http://schemas.microsoft.com/office/drawing/2010/main" val="0"/>
              </a:ext>
            </a:extLst>
          </a:blip>
          <a:srcRect l="4913"/>
          <a:stretch/>
        </p:blipFill>
        <p:spPr>
          <a:xfrm>
            <a:off x="8604634" y="4567012"/>
            <a:ext cx="3043575" cy="2128549"/>
          </a:xfrm>
          <a:prstGeom prst="ellipse">
            <a:avLst/>
          </a:prstGeom>
        </p:spPr>
      </p:pic>
      <p:sp>
        <p:nvSpPr>
          <p:cNvPr id="28" name="テキスト ボックス 27">
            <a:extLst>
              <a:ext uri="{FF2B5EF4-FFF2-40B4-BE49-F238E27FC236}">
                <a16:creationId xmlns:a16="http://schemas.microsoft.com/office/drawing/2014/main" id="{BEC44BDA-F490-3C76-C9FD-C2B2245F6BBE}"/>
              </a:ext>
            </a:extLst>
          </p:cNvPr>
          <p:cNvSpPr txBox="1"/>
          <p:nvPr/>
        </p:nvSpPr>
        <p:spPr>
          <a:xfrm>
            <a:off x="5211234" y="6958603"/>
            <a:ext cx="6267642" cy="1916807"/>
          </a:xfrm>
          <a:prstGeom prst="rect">
            <a:avLst/>
          </a:prstGeom>
          <a:noFill/>
        </p:spPr>
        <p:txBody>
          <a:bodyPr wrap="square">
            <a:spAutoFit/>
          </a:bodyPr>
          <a:lstStyle/>
          <a:p>
            <a:r>
              <a:rPr kumimoji="1" lang="en-US" altLang="ja-JP" sz="2000" b="1" dirty="0">
                <a:latin typeface="UD デジタル 教科書体 NK-R" panose="02020400000000000000" pitchFamily="18" charset="-128"/>
                <a:ea typeface="UD デジタル 教科書体 NK-R" panose="02020400000000000000" pitchFamily="18" charset="-128"/>
              </a:rPr>
              <a:t>[</a:t>
            </a:r>
            <a:r>
              <a:rPr kumimoji="1" lang="ja-JP" altLang="en-US" sz="2000" b="1" dirty="0">
                <a:latin typeface="UD デジタル 教科書体 NK-R" panose="02020400000000000000" pitchFamily="18" charset="-128"/>
                <a:ea typeface="UD デジタル 教科書体 NK-R" panose="02020400000000000000" pitchFamily="18" charset="-128"/>
              </a:rPr>
              <a:t>授業実施方法：オンデマンド型授業</a:t>
            </a:r>
            <a:r>
              <a:rPr kumimoji="1" lang="en-US" altLang="ja-JP" sz="2000" b="1" dirty="0">
                <a:latin typeface="UD デジタル 教科書体 NK-R" panose="02020400000000000000" pitchFamily="18" charset="-128"/>
                <a:ea typeface="UD デジタル 教科書体 NK-R" panose="02020400000000000000" pitchFamily="18" charset="-128"/>
              </a:rPr>
              <a:t>]</a:t>
            </a:r>
          </a:p>
          <a:p>
            <a:r>
              <a:rPr kumimoji="1" lang="ja-JP" altLang="en-US" sz="2000" dirty="0">
                <a:latin typeface="UD デジタル 教科書体 NK-R" panose="02020400000000000000" pitchFamily="18" charset="-128"/>
                <a:ea typeface="UD デジタル 教科書体 NK-R" panose="02020400000000000000" pitchFamily="18" charset="-128"/>
              </a:rPr>
              <a:t>（</a:t>
            </a:r>
            <a:r>
              <a:rPr kumimoji="1" lang="en-US" altLang="ja-JP" sz="2000" b="1" dirty="0">
                <a:latin typeface="UD デジタル 教科書体 NK-R" panose="02020400000000000000" pitchFamily="18" charset="-128"/>
                <a:ea typeface="UD デジタル 教科書体 NK-R" panose="02020400000000000000" pitchFamily="18" charset="-128"/>
              </a:rPr>
              <a:t>※</a:t>
            </a:r>
            <a:r>
              <a:rPr kumimoji="1" lang="ja-JP" altLang="en-US" sz="2000" dirty="0">
                <a:latin typeface="UD デジタル 教科書体 NK-R" panose="02020400000000000000" pitchFamily="18" charset="-128"/>
                <a:ea typeface="UD デジタル 教科書体 NK-R" panose="02020400000000000000" pitchFamily="18" charset="-128"/>
              </a:rPr>
              <a:t>授業イメージを参照）</a:t>
            </a:r>
            <a:endParaRPr kumimoji="1" lang="en-US" altLang="ja-JP" sz="2000" dirty="0">
              <a:latin typeface="UD デジタル 教科書体 NK-R" panose="02020400000000000000" pitchFamily="18" charset="-128"/>
              <a:ea typeface="UD デジタル 教科書体 NK-R" panose="02020400000000000000" pitchFamily="18" charset="-128"/>
            </a:endParaRPr>
          </a:p>
          <a:p>
            <a:pPr>
              <a:lnSpc>
                <a:spcPct val="150000"/>
              </a:lnSpc>
            </a:pPr>
            <a:r>
              <a:rPr kumimoji="1" lang="ja-JP" altLang="en-US" dirty="0">
                <a:latin typeface="UD デジタル 教科書体 NK-R" panose="02020400000000000000" pitchFamily="18" charset="-128"/>
                <a:ea typeface="UD デジタル 教科書体 NK-R" panose="02020400000000000000" pitchFamily="18" charset="-128"/>
              </a:rPr>
              <a:t>オンデマンド型（非同期型）授業とは、動画教材や理解度テストなどを用いた授業形態です。指定された学修期間の中で、自分の空き時間に合わせて自由に進めることができます。</a:t>
            </a:r>
            <a:endParaRPr kumimoji="1" lang="en-US" altLang="ja-JP" dirty="0">
              <a:latin typeface="UD デジタル 教科書体 NK-R" panose="02020400000000000000" pitchFamily="18" charset="-128"/>
              <a:ea typeface="UD デジタル 教科書体 NK-R" panose="02020400000000000000" pitchFamily="18" charset="-128"/>
            </a:endParaRPr>
          </a:p>
        </p:txBody>
      </p:sp>
      <p:sp>
        <p:nvSpPr>
          <p:cNvPr id="29" name="正方形/長方形 28">
            <a:extLst>
              <a:ext uri="{FF2B5EF4-FFF2-40B4-BE49-F238E27FC236}">
                <a16:creationId xmlns:a16="http://schemas.microsoft.com/office/drawing/2014/main" id="{4BA6FCCB-EDF6-BA7F-3769-6C43D528F5D4}"/>
              </a:ext>
            </a:extLst>
          </p:cNvPr>
          <p:cNvSpPr/>
          <p:nvPr/>
        </p:nvSpPr>
        <p:spPr>
          <a:xfrm>
            <a:off x="4944923" y="6991953"/>
            <a:ext cx="169333" cy="1803066"/>
          </a:xfrm>
          <a:prstGeom prst="rect">
            <a:avLst/>
          </a:prstGeom>
          <a:solidFill>
            <a:srgbClr val="F13F0F"/>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F6F242D8-64D7-2625-02C3-AE8FB2F08BA9}"/>
              </a:ext>
            </a:extLst>
          </p:cNvPr>
          <p:cNvSpPr/>
          <p:nvPr/>
        </p:nvSpPr>
        <p:spPr>
          <a:xfrm>
            <a:off x="198951" y="6937089"/>
            <a:ext cx="169333" cy="1440000"/>
          </a:xfrm>
          <a:prstGeom prst="rect">
            <a:avLst/>
          </a:prstGeom>
          <a:solidFill>
            <a:srgbClr val="00B05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C5BC8236-CB1E-E4F6-A34F-C0003079BE00}"/>
              </a:ext>
            </a:extLst>
          </p:cNvPr>
          <p:cNvSpPr txBox="1"/>
          <p:nvPr/>
        </p:nvSpPr>
        <p:spPr>
          <a:xfrm>
            <a:off x="1092199" y="8982802"/>
            <a:ext cx="3852724" cy="1435521"/>
          </a:xfrm>
          <a:prstGeom prst="rect">
            <a:avLst/>
          </a:prstGeom>
          <a:noFill/>
        </p:spPr>
        <p:txBody>
          <a:bodyPr wrap="square">
            <a:spAutoFit/>
          </a:bodyPr>
          <a:lstStyle/>
          <a:p>
            <a:pPr>
              <a:lnSpc>
                <a:spcPct val="150000"/>
              </a:lnSpc>
            </a:pPr>
            <a:r>
              <a:rPr kumimoji="1" lang="en-US" altLang="ja-JP" sz="2000" b="1" dirty="0">
                <a:latin typeface="UD デジタル 教科書体 NK-R" panose="02020400000000000000" pitchFamily="18" charset="-128"/>
                <a:ea typeface="UD デジタル 教科書体 NK-R" panose="02020400000000000000" pitchFamily="18" charset="-128"/>
              </a:rPr>
              <a:t>[</a:t>
            </a:r>
            <a:r>
              <a:rPr kumimoji="1" lang="ja-JP" altLang="en-US" sz="2000" b="1" dirty="0">
                <a:latin typeface="UD デジタル 教科書体 NK-R" panose="02020400000000000000" pitchFamily="18" charset="-128"/>
                <a:ea typeface="UD デジタル 教科書体 NK-R" panose="02020400000000000000" pitchFamily="18" charset="-128"/>
              </a:rPr>
              <a:t>開講時期</a:t>
            </a:r>
            <a:r>
              <a:rPr kumimoji="1" lang="en-US" altLang="ja-JP" sz="2000" b="1" dirty="0">
                <a:latin typeface="UD デジタル 教科書体 NK-R" panose="02020400000000000000" pitchFamily="18" charset="-128"/>
                <a:ea typeface="UD デジタル 教科書体 NK-R" panose="02020400000000000000" pitchFamily="18" charset="-128"/>
              </a:rPr>
              <a:t>]</a:t>
            </a:r>
          </a:p>
          <a:p>
            <a:pPr>
              <a:lnSpc>
                <a:spcPct val="150000"/>
              </a:lnSpc>
            </a:pPr>
            <a:r>
              <a:rPr kumimoji="1" lang="ja-JP" altLang="en-US" sz="2000" b="1"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2000" b="1" dirty="0">
                <a:latin typeface="UD デジタル 教科書体 NK-R" panose="02020400000000000000" pitchFamily="18" charset="-128"/>
                <a:ea typeface="UD デジタル 教科書体 NK-R" panose="02020400000000000000" pitchFamily="18" charset="-128"/>
              </a:rPr>
              <a:t>前期：</a:t>
            </a:r>
            <a:r>
              <a:rPr kumimoji="1" lang="en-US" altLang="ja-JP" sz="2000" b="1" dirty="0">
                <a:latin typeface="UD デジタル 教科書体 NK-R" panose="02020400000000000000" pitchFamily="18" charset="-128"/>
                <a:ea typeface="UD デジタル 教科書体 NK-R" panose="02020400000000000000" pitchFamily="18" charset="-128"/>
              </a:rPr>
              <a:t>2024</a:t>
            </a:r>
            <a:r>
              <a:rPr kumimoji="1" lang="ja-JP" altLang="en-US" sz="2000" b="1" dirty="0">
                <a:latin typeface="UD デジタル 教科書体 NK-R" panose="02020400000000000000" pitchFamily="18" charset="-128"/>
                <a:ea typeface="UD デジタル 教科書体 NK-R" panose="02020400000000000000" pitchFamily="18" charset="-128"/>
              </a:rPr>
              <a:t>年</a:t>
            </a:r>
            <a:r>
              <a:rPr kumimoji="1" lang="en-US" altLang="ja-JP" sz="2000" b="1" dirty="0">
                <a:latin typeface="UD デジタル 教科書体 NK-R" panose="02020400000000000000" pitchFamily="18" charset="-128"/>
                <a:ea typeface="UD デジタル 教科書体 NK-R" panose="02020400000000000000" pitchFamily="18" charset="-128"/>
              </a:rPr>
              <a:t>4</a:t>
            </a:r>
            <a:r>
              <a:rPr kumimoji="1" lang="ja-JP" altLang="en-US" sz="2000" b="1" dirty="0">
                <a:latin typeface="UD デジタル 教科書体 NK-R" panose="02020400000000000000" pitchFamily="18" charset="-128"/>
                <a:ea typeface="UD デジタル 教科書体 NK-R" panose="02020400000000000000" pitchFamily="18" charset="-128"/>
              </a:rPr>
              <a:t>月</a:t>
            </a:r>
            <a:r>
              <a:rPr kumimoji="1" lang="en-US" altLang="ja-JP" sz="2000" b="1" dirty="0">
                <a:latin typeface="UD デジタル 教科書体 NK-R" panose="02020400000000000000" pitchFamily="18" charset="-128"/>
                <a:ea typeface="UD デジタル 教科書体 NK-R" panose="02020400000000000000" pitchFamily="18" charset="-128"/>
              </a:rPr>
              <a:t>9</a:t>
            </a:r>
            <a:r>
              <a:rPr kumimoji="1" lang="ja-JP" altLang="en-US" sz="2000" b="1" dirty="0">
                <a:latin typeface="UD デジタル 教科書体 NK-R" panose="02020400000000000000" pitchFamily="18" charset="-128"/>
                <a:ea typeface="UD デジタル 教科書体 NK-R" panose="02020400000000000000" pitchFamily="18" charset="-128"/>
              </a:rPr>
              <a:t>日（火）～</a:t>
            </a:r>
            <a:endParaRPr kumimoji="1" lang="en-US" altLang="ja-JP" sz="2000" b="1" dirty="0">
              <a:latin typeface="UD デジタル 教科書体 NK-R" panose="02020400000000000000" pitchFamily="18" charset="-128"/>
              <a:ea typeface="UD デジタル 教科書体 NK-R" panose="02020400000000000000" pitchFamily="18" charset="-128"/>
            </a:endParaRPr>
          </a:p>
          <a:p>
            <a:pPr>
              <a:lnSpc>
                <a:spcPct val="150000"/>
              </a:lnSpc>
            </a:pPr>
            <a:r>
              <a:rPr kumimoji="1" lang="ja-JP" altLang="en-US" sz="2000" b="1" dirty="0">
                <a:latin typeface="UD デジタル 教科書体 NK-R" panose="02020400000000000000" pitchFamily="18" charset="-128"/>
                <a:ea typeface="UD デジタル 教科書体 NK-R" panose="02020400000000000000" pitchFamily="18" charset="-128"/>
              </a:rPr>
              <a:t>　後期：</a:t>
            </a:r>
            <a:r>
              <a:rPr kumimoji="1" lang="en-US" altLang="ja-JP" sz="2000" b="1" dirty="0">
                <a:latin typeface="UD デジタル 教科書体 NK-R" panose="02020400000000000000" pitchFamily="18" charset="-128"/>
                <a:ea typeface="UD デジタル 教科書体 NK-R" panose="02020400000000000000" pitchFamily="18" charset="-128"/>
              </a:rPr>
              <a:t>2024</a:t>
            </a:r>
            <a:r>
              <a:rPr kumimoji="1" lang="ja-JP" altLang="en-US" sz="2000" b="1" dirty="0">
                <a:latin typeface="UD デジタル 教科書体 NK-R" panose="02020400000000000000" pitchFamily="18" charset="-128"/>
                <a:ea typeface="UD デジタル 教科書体 NK-R" panose="02020400000000000000" pitchFamily="18" charset="-128"/>
              </a:rPr>
              <a:t>年</a:t>
            </a:r>
            <a:r>
              <a:rPr kumimoji="1" lang="en-US" altLang="ja-JP" sz="2000" b="1" dirty="0">
                <a:latin typeface="UD デジタル 教科書体 NK-R" panose="02020400000000000000" pitchFamily="18" charset="-128"/>
                <a:ea typeface="UD デジタル 教科書体 NK-R" panose="02020400000000000000" pitchFamily="18" charset="-128"/>
              </a:rPr>
              <a:t>9</a:t>
            </a:r>
            <a:r>
              <a:rPr kumimoji="1" lang="ja-JP" altLang="en-US" sz="2000" b="1" dirty="0">
                <a:latin typeface="UD デジタル 教科書体 NK-R" panose="02020400000000000000" pitchFamily="18" charset="-128"/>
                <a:ea typeface="UD デジタル 教科書体 NK-R" panose="02020400000000000000" pitchFamily="18" charset="-128"/>
              </a:rPr>
              <a:t>月</a:t>
            </a:r>
            <a:r>
              <a:rPr kumimoji="1" lang="en-US" altLang="ja-JP" sz="2000" b="1" dirty="0">
                <a:latin typeface="UD デジタル 教科書体 NK-R" panose="02020400000000000000" pitchFamily="18" charset="-128"/>
                <a:ea typeface="UD デジタル 教科書体 NK-R" panose="02020400000000000000" pitchFamily="18" charset="-128"/>
              </a:rPr>
              <a:t>23</a:t>
            </a:r>
            <a:r>
              <a:rPr kumimoji="1" lang="ja-JP" altLang="en-US" sz="2000" b="1" dirty="0">
                <a:latin typeface="UD デジタル 教科書体 NK-R" panose="02020400000000000000" pitchFamily="18" charset="-128"/>
                <a:ea typeface="UD デジタル 教科書体 NK-R" panose="02020400000000000000" pitchFamily="18" charset="-128"/>
              </a:rPr>
              <a:t>日（月）～</a:t>
            </a:r>
            <a:endParaRPr kumimoji="1" lang="en-US" altLang="ja-JP" sz="2000" b="1" dirty="0">
              <a:latin typeface="UD デジタル 教科書体 NK-R" panose="02020400000000000000" pitchFamily="18" charset="-128"/>
              <a:ea typeface="UD デジタル 教科書体 NK-R" panose="02020400000000000000" pitchFamily="18" charset="-128"/>
            </a:endParaRPr>
          </a:p>
        </p:txBody>
      </p:sp>
      <p:sp>
        <p:nvSpPr>
          <p:cNvPr id="33" name="正方形/長方形 32">
            <a:extLst>
              <a:ext uri="{FF2B5EF4-FFF2-40B4-BE49-F238E27FC236}">
                <a16:creationId xmlns:a16="http://schemas.microsoft.com/office/drawing/2014/main" id="{5D1B4F5A-D46D-7C99-DA84-E931D96869BA}"/>
              </a:ext>
            </a:extLst>
          </p:cNvPr>
          <p:cNvSpPr/>
          <p:nvPr/>
        </p:nvSpPr>
        <p:spPr>
          <a:xfrm>
            <a:off x="914399" y="9073873"/>
            <a:ext cx="169333" cy="1260000"/>
          </a:xfrm>
          <a:prstGeom prst="rect">
            <a:avLst/>
          </a:prstGeom>
          <a:solidFill>
            <a:schemeClr val="accent1"/>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FCE7576F-15E6-D87E-320A-85CF2B87963C}"/>
              </a:ext>
            </a:extLst>
          </p:cNvPr>
          <p:cNvSpPr txBox="1"/>
          <p:nvPr/>
        </p:nvSpPr>
        <p:spPr>
          <a:xfrm>
            <a:off x="315138" y="10652032"/>
            <a:ext cx="10890253" cy="2982035"/>
          </a:xfrm>
          <a:prstGeom prst="rect">
            <a:avLst/>
          </a:prstGeom>
          <a:noFill/>
        </p:spPr>
        <p:txBody>
          <a:bodyPr wrap="square">
            <a:spAutoFit/>
          </a:bodyPr>
          <a:lstStyle/>
          <a:p>
            <a:pPr>
              <a:lnSpc>
                <a:spcPct val="150000"/>
              </a:lnSpc>
            </a:pPr>
            <a:r>
              <a:rPr kumimoji="1" lang="en-US" altLang="ja-JP" sz="2000" b="1" dirty="0">
                <a:latin typeface="UD デジタル 教科書体 NK-R" panose="02020400000000000000" pitchFamily="18" charset="-128"/>
                <a:ea typeface="UD デジタル 教科書体 NK-R" panose="02020400000000000000" pitchFamily="18" charset="-128"/>
              </a:rPr>
              <a:t>[</a:t>
            </a:r>
            <a:r>
              <a:rPr kumimoji="1" lang="ja-JP" altLang="en-US" sz="2000" b="1" dirty="0">
                <a:latin typeface="UD デジタル 教科書体 NK-R" panose="02020400000000000000" pitchFamily="18" charset="-128"/>
                <a:ea typeface="UD デジタル 教科書体 NK-R" panose="02020400000000000000" pitchFamily="18" charset="-128"/>
              </a:rPr>
              <a:t>履修方法</a:t>
            </a:r>
            <a:r>
              <a:rPr kumimoji="1" lang="en-US" altLang="ja-JP" sz="2000" b="1" dirty="0">
                <a:latin typeface="UD デジタル 教科書体 NK-R" panose="02020400000000000000" pitchFamily="18" charset="-128"/>
                <a:ea typeface="UD デジタル 教科書体 NK-R" panose="02020400000000000000" pitchFamily="18" charset="-128"/>
              </a:rPr>
              <a:t>]</a:t>
            </a:r>
          </a:p>
          <a:p>
            <a:pPr>
              <a:lnSpc>
                <a:spcPct val="150000"/>
              </a:lnSpc>
            </a:pPr>
            <a:r>
              <a:rPr kumimoji="1" lang="ja-JP" altLang="en-US" dirty="0">
                <a:latin typeface="UD デジタル 教科書体 NK-R" panose="02020400000000000000" pitchFamily="18" charset="-128"/>
                <a:ea typeface="UD デジタル 教科書体 NK-R" panose="02020400000000000000" pitchFamily="18" charset="-128"/>
              </a:rPr>
              <a:t>＜</a:t>
            </a:r>
            <a:r>
              <a:rPr kumimoji="1" lang="en-US" altLang="ja-JP" dirty="0">
                <a:latin typeface="UD デジタル 教科書体 NK-R" panose="02020400000000000000" pitchFamily="18" charset="-128"/>
                <a:ea typeface="UD デジタル 教科書体 NK-R" panose="02020400000000000000" pitchFamily="18" charset="-128"/>
              </a:rPr>
              <a:t>2024</a:t>
            </a:r>
            <a:r>
              <a:rPr kumimoji="1" lang="ja-JP" altLang="en-US" dirty="0">
                <a:latin typeface="UD デジタル 教科書体 NK-R" panose="02020400000000000000" pitchFamily="18" charset="-128"/>
                <a:ea typeface="UD デジタル 教科書体 NK-R" panose="02020400000000000000" pitchFamily="18" charset="-128"/>
              </a:rPr>
              <a:t>年度入学生＞</a:t>
            </a:r>
            <a:endParaRPr kumimoji="1" lang="en-US" altLang="ja-JP" dirty="0">
              <a:latin typeface="UD デジタル 教科書体 NK-R" panose="02020400000000000000" pitchFamily="18" charset="-128"/>
              <a:ea typeface="UD デジタル 教科書体 NK-R" panose="02020400000000000000" pitchFamily="18" charset="-128"/>
            </a:endParaRPr>
          </a:p>
          <a:p>
            <a:pPr marL="342900" indent="-342900">
              <a:lnSpc>
                <a:spcPct val="150000"/>
              </a:lnSpc>
              <a:buFont typeface="Arial" panose="020B0604020202020204" pitchFamily="34" charset="0"/>
              <a:buChar char="•"/>
            </a:pPr>
            <a:r>
              <a:rPr kumimoji="1" lang="ja-JP" altLang="en-US" dirty="0">
                <a:latin typeface="UD デジタル 教科書体 NK-R" panose="02020400000000000000" pitchFamily="18" charset="-128"/>
                <a:ea typeface="UD デジタル 教科書体 NK-R" panose="02020400000000000000" pitchFamily="18" charset="-128"/>
              </a:rPr>
              <a:t>必修科目であり、すでに履修登録がなされています。</a:t>
            </a:r>
            <a:endParaRPr kumimoji="1" lang="en-US" altLang="ja-JP" dirty="0">
              <a:latin typeface="UD デジタル 教科書体 NK-R" panose="02020400000000000000" pitchFamily="18" charset="-128"/>
              <a:ea typeface="UD デジタル 教科書体 NK-R" panose="02020400000000000000" pitchFamily="18" charset="-128"/>
            </a:endParaRPr>
          </a:p>
          <a:p>
            <a:pPr marL="342900" indent="-342900">
              <a:lnSpc>
                <a:spcPct val="150000"/>
              </a:lnSpc>
              <a:buFont typeface="Arial" panose="020B0604020202020204" pitchFamily="34" charset="0"/>
              <a:buChar char="•"/>
            </a:pPr>
            <a:r>
              <a:rPr kumimoji="1" lang="ja-JP" altLang="en-US" dirty="0">
                <a:latin typeface="UD デジタル 教科書体 NK-R" panose="02020400000000000000" pitchFamily="18" charset="-128"/>
                <a:ea typeface="UD デジタル 教科書体 NK-R" panose="02020400000000000000" pitchFamily="18" charset="-128"/>
              </a:rPr>
              <a:t>プログラムを履修するための手続きは必要ありません。</a:t>
            </a:r>
            <a:endParaRPr kumimoji="1" lang="en-US" altLang="ja-JP" dirty="0">
              <a:latin typeface="UD デジタル 教科書体 NK-R" panose="02020400000000000000" pitchFamily="18" charset="-128"/>
              <a:ea typeface="UD デジタル 教科書体 NK-R" panose="02020400000000000000" pitchFamily="18" charset="-128"/>
            </a:endParaRPr>
          </a:p>
          <a:p>
            <a:pPr>
              <a:lnSpc>
                <a:spcPct val="150000"/>
              </a:lnSpc>
            </a:pPr>
            <a:r>
              <a:rPr kumimoji="1" lang="ja-JP" altLang="en-US" dirty="0">
                <a:latin typeface="UD デジタル 教科書体 NK-R" panose="02020400000000000000" pitchFamily="18" charset="-128"/>
                <a:ea typeface="UD デジタル 教科書体 NK-R" panose="02020400000000000000" pitchFamily="18" charset="-128"/>
              </a:rPr>
              <a:t>＜</a:t>
            </a:r>
            <a:r>
              <a:rPr kumimoji="1" lang="en-US" altLang="ja-JP" dirty="0">
                <a:latin typeface="UD デジタル 教科書体 NK-R" panose="02020400000000000000" pitchFamily="18" charset="-128"/>
                <a:ea typeface="UD デジタル 教科書体 NK-R" panose="02020400000000000000" pitchFamily="18" charset="-128"/>
              </a:rPr>
              <a:t>2023</a:t>
            </a:r>
            <a:r>
              <a:rPr kumimoji="1" lang="ja-JP" altLang="en-US" dirty="0">
                <a:latin typeface="UD デジタル 教科書体 NK-R" panose="02020400000000000000" pitchFamily="18" charset="-128"/>
                <a:ea typeface="UD デジタル 教科書体 NK-R" panose="02020400000000000000" pitchFamily="18" charset="-128"/>
              </a:rPr>
              <a:t>年度以前生＞</a:t>
            </a:r>
            <a:endParaRPr kumimoji="1" lang="en-US" altLang="ja-JP" dirty="0">
              <a:latin typeface="UD デジタル 教科書体 NK-R" panose="02020400000000000000" pitchFamily="18" charset="-128"/>
              <a:ea typeface="UD デジタル 教科書体 NK-R" panose="02020400000000000000" pitchFamily="18" charset="-128"/>
            </a:endParaRPr>
          </a:p>
          <a:p>
            <a:pPr marL="342900" indent="-342900">
              <a:lnSpc>
                <a:spcPct val="150000"/>
              </a:lnSpc>
              <a:buFont typeface="Arial" panose="020B0604020202020204" pitchFamily="34" charset="0"/>
              <a:buChar char="•"/>
            </a:pPr>
            <a:r>
              <a:rPr kumimoji="1" lang="ja-JP" altLang="en-US" dirty="0">
                <a:latin typeface="UD デジタル 教科書体 NK-R" panose="02020400000000000000" pitchFamily="18" charset="-128"/>
                <a:ea typeface="UD デジタル 教科書体 NK-R" panose="02020400000000000000" pitchFamily="18" charset="-128"/>
              </a:rPr>
              <a:t>他の科目と同様に、履修タームに自身で履修登録してください。</a:t>
            </a:r>
            <a:endParaRPr kumimoji="1" lang="en-US" altLang="ja-JP" dirty="0">
              <a:latin typeface="UD デジタル 教科書体 NK-R" panose="02020400000000000000" pitchFamily="18" charset="-128"/>
              <a:ea typeface="UD デジタル 教科書体 NK-R" panose="02020400000000000000" pitchFamily="18" charset="-128"/>
            </a:endParaRPr>
          </a:p>
          <a:p>
            <a:pPr marL="342900" indent="-342900">
              <a:lnSpc>
                <a:spcPct val="150000"/>
              </a:lnSpc>
              <a:buFont typeface="Arial" panose="020B0604020202020204" pitchFamily="34" charset="0"/>
              <a:buChar char="•"/>
            </a:pPr>
            <a:r>
              <a:rPr kumimoji="1" lang="ja-JP" altLang="en-US" dirty="0">
                <a:latin typeface="UD デジタル 教科書体 NK-R" panose="02020400000000000000" pitchFamily="18" charset="-128"/>
                <a:ea typeface="UD デジタル 教科書体 NK-R" panose="02020400000000000000" pitchFamily="18" charset="-128"/>
              </a:rPr>
              <a:t>科目の読替等については、学びスタートアップを確認し、詳細は教務課に問い合わせてください。</a:t>
            </a:r>
            <a:endParaRPr kumimoji="1" lang="en-US" altLang="ja-JP" dirty="0">
              <a:latin typeface="UD デジタル 教科書体 NK-R" panose="02020400000000000000" pitchFamily="18" charset="-128"/>
              <a:ea typeface="UD デジタル 教科書体 NK-R" panose="02020400000000000000" pitchFamily="18" charset="-128"/>
            </a:endParaRPr>
          </a:p>
        </p:txBody>
      </p:sp>
      <p:sp>
        <p:nvSpPr>
          <p:cNvPr id="37" name="テキスト ボックス 36">
            <a:extLst>
              <a:ext uri="{FF2B5EF4-FFF2-40B4-BE49-F238E27FC236}">
                <a16:creationId xmlns:a16="http://schemas.microsoft.com/office/drawing/2014/main" id="{54E429E6-7137-779C-6904-00ED45F9C671}"/>
              </a:ext>
            </a:extLst>
          </p:cNvPr>
          <p:cNvSpPr txBox="1"/>
          <p:nvPr/>
        </p:nvSpPr>
        <p:spPr>
          <a:xfrm>
            <a:off x="5855830" y="8991684"/>
            <a:ext cx="6069466" cy="1341457"/>
          </a:xfrm>
          <a:prstGeom prst="rect">
            <a:avLst/>
          </a:prstGeom>
          <a:noFill/>
        </p:spPr>
        <p:txBody>
          <a:bodyPr wrap="square">
            <a:spAutoFit/>
          </a:bodyPr>
          <a:lstStyle/>
          <a:p>
            <a:pPr>
              <a:lnSpc>
                <a:spcPct val="150000"/>
              </a:lnSpc>
            </a:pPr>
            <a:r>
              <a:rPr kumimoji="1" lang="en-US" altLang="ja-JP" sz="2000" b="1" dirty="0">
                <a:latin typeface="UD デジタル 教科書体 NK-R" panose="02020400000000000000" pitchFamily="18" charset="-128"/>
                <a:ea typeface="UD デジタル 教科書体 NK-R" panose="02020400000000000000" pitchFamily="18" charset="-128"/>
              </a:rPr>
              <a:t>[</a:t>
            </a:r>
            <a:r>
              <a:rPr kumimoji="1" lang="ja-JP" altLang="en-US" sz="2000" b="1" dirty="0">
                <a:latin typeface="UD デジタル 教科書体 NK-R" panose="02020400000000000000" pitchFamily="18" charset="-128"/>
                <a:ea typeface="UD デジタル 教科書体 NK-R" panose="02020400000000000000" pitchFamily="18" charset="-128"/>
              </a:rPr>
              <a:t>修了証明書の発行</a:t>
            </a:r>
            <a:r>
              <a:rPr kumimoji="1" lang="en-US" altLang="ja-JP" sz="2000" b="1" dirty="0">
                <a:latin typeface="UD デジタル 教科書体 NK-R" panose="02020400000000000000" pitchFamily="18" charset="-128"/>
                <a:ea typeface="UD デジタル 教科書体 NK-R" panose="02020400000000000000" pitchFamily="18" charset="-128"/>
              </a:rPr>
              <a:t>]</a:t>
            </a:r>
          </a:p>
          <a:p>
            <a:pPr>
              <a:lnSpc>
                <a:spcPct val="150000"/>
              </a:lnSpc>
            </a:pPr>
            <a:r>
              <a:rPr kumimoji="1" lang="ja-JP" altLang="en-US" dirty="0">
                <a:latin typeface="UD デジタル 教科書体 NK-R" panose="02020400000000000000" pitchFamily="18" charset="-128"/>
                <a:ea typeface="UD デジタル 教科書体 NK-R" panose="02020400000000000000" pitchFamily="18" charset="-128"/>
              </a:rPr>
              <a:t>この科目を修得した学生に対して、「デジタル修了証明書」を発行します。今後の就職活動に役立ててください</a:t>
            </a:r>
            <a:r>
              <a:rPr kumimoji="1" lang="ja-JP" altLang="en-US" dirty="0">
                <a:latin typeface="ＭＳ ゴシック" panose="020B0609070205080204" pitchFamily="49" charset="-128"/>
                <a:ea typeface="ＭＳ ゴシック" panose="020B0609070205080204" pitchFamily="49" charset="-128"/>
              </a:rPr>
              <a:t>。</a:t>
            </a:r>
            <a:endParaRPr kumimoji="1" lang="en-US" altLang="ja-JP" dirty="0">
              <a:latin typeface="ＭＳ ゴシック" panose="020B0609070205080204" pitchFamily="49" charset="-128"/>
              <a:ea typeface="ＭＳ ゴシック" panose="020B0609070205080204" pitchFamily="49" charset="-128"/>
            </a:endParaRPr>
          </a:p>
        </p:txBody>
      </p:sp>
      <p:sp>
        <p:nvSpPr>
          <p:cNvPr id="38" name="正方形/長方形 37">
            <a:extLst>
              <a:ext uri="{FF2B5EF4-FFF2-40B4-BE49-F238E27FC236}">
                <a16:creationId xmlns:a16="http://schemas.microsoft.com/office/drawing/2014/main" id="{7DDC4B06-CC4F-FF2C-5DFB-1A50D8953B08}"/>
              </a:ext>
            </a:extLst>
          </p:cNvPr>
          <p:cNvSpPr/>
          <p:nvPr/>
        </p:nvSpPr>
        <p:spPr>
          <a:xfrm>
            <a:off x="5621866" y="9073875"/>
            <a:ext cx="169333" cy="1260000"/>
          </a:xfrm>
          <a:prstGeom prst="rect">
            <a:avLst/>
          </a:prstGeom>
          <a:solidFill>
            <a:schemeClr val="accent4"/>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C6D9E15A-440D-4828-9FD0-3932E0A63C7E}"/>
              </a:ext>
            </a:extLst>
          </p:cNvPr>
          <p:cNvSpPr txBox="1"/>
          <p:nvPr/>
        </p:nvSpPr>
        <p:spPr>
          <a:xfrm>
            <a:off x="182026" y="13718523"/>
            <a:ext cx="11466183" cy="584775"/>
          </a:xfrm>
          <a:prstGeom prst="rect">
            <a:avLst/>
          </a:prstGeom>
          <a:noFill/>
        </p:spPr>
        <p:txBody>
          <a:bodyPr wrap="square" rtlCol="0">
            <a:spAutoFit/>
          </a:bodyPr>
          <a:lstStyle/>
          <a:p>
            <a:r>
              <a:rPr kumimoji="1" lang="en-US" altLang="ja-JP" sz="1600" dirty="0">
                <a:latin typeface="UD デジタル 教科書体 NK-R" panose="02020400000000000000" pitchFamily="18" charset="-128"/>
                <a:ea typeface="UD デジタル 教科書体 NK-R" panose="02020400000000000000" pitchFamily="18" charset="-128"/>
              </a:rPr>
              <a:t>※</a:t>
            </a:r>
            <a:r>
              <a:rPr kumimoji="1" lang="ja-JP" altLang="en-US" sz="1600" dirty="0">
                <a:latin typeface="UD デジタル 教科書体 NK-R" panose="02020400000000000000" pitchFamily="18" charset="-128"/>
                <a:ea typeface="UD デジタル 教科書体 NK-R" panose="02020400000000000000" pitchFamily="18" charset="-128"/>
              </a:rPr>
              <a:t>オンデマンド型授業は「遠隔授業」として扱います。遠隔授業で取得した単位は、大学は</a:t>
            </a:r>
            <a:r>
              <a:rPr kumimoji="1" lang="en-US" altLang="ja-JP" sz="1600" dirty="0">
                <a:latin typeface="UD デジタル 教科書体 NK-R" panose="02020400000000000000" pitchFamily="18" charset="-128"/>
                <a:ea typeface="UD デジタル 教科書体 NK-R" panose="02020400000000000000" pitchFamily="18" charset="-128"/>
              </a:rPr>
              <a:t>60</a:t>
            </a:r>
            <a:r>
              <a:rPr kumimoji="1" lang="ja-JP" altLang="en-US" sz="1600" dirty="0">
                <a:latin typeface="UD デジタル 教科書体 NK-R" panose="02020400000000000000" pitchFamily="18" charset="-128"/>
                <a:ea typeface="UD デジタル 教科書体 NK-R" panose="02020400000000000000" pitchFamily="18" charset="-128"/>
              </a:rPr>
              <a:t>単位、短期大学部は</a:t>
            </a:r>
            <a:r>
              <a:rPr kumimoji="1" lang="en-US" altLang="ja-JP" sz="1600" dirty="0">
                <a:latin typeface="UD デジタル 教科書体 NK-R" panose="02020400000000000000" pitchFamily="18" charset="-128"/>
                <a:ea typeface="UD デジタル 教科書体 NK-R" panose="02020400000000000000" pitchFamily="18" charset="-128"/>
              </a:rPr>
              <a:t>30</a:t>
            </a:r>
            <a:r>
              <a:rPr kumimoji="1" lang="ja-JP" altLang="en-US" sz="1600" dirty="0">
                <a:latin typeface="UD デジタル 教科書体 NK-R" panose="02020400000000000000" pitchFamily="18" charset="-128"/>
                <a:ea typeface="UD デジタル 教科書体 NK-R" panose="02020400000000000000" pitchFamily="18" charset="-128"/>
              </a:rPr>
              <a:t>単位を上限として卒業に必要な単位とすることができます。</a:t>
            </a:r>
            <a:r>
              <a:rPr lang="ja-JP" altLang="en-US" sz="1600" dirty="0">
                <a:latin typeface="UD デジタル 教科書体 NK-R" panose="02020400000000000000" pitchFamily="18" charset="-128"/>
                <a:ea typeface="UD デジタル 教科書体 NK-R" panose="02020400000000000000" pitchFamily="18" charset="-128"/>
              </a:rPr>
              <a:t>（</a:t>
            </a:r>
            <a:r>
              <a:rPr kumimoji="1" lang="ja-JP" altLang="en-US" sz="1600" dirty="0">
                <a:latin typeface="UD デジタル 教科書体 NK-R" panose="02020400000000000000" pitchFamily="18" charset="-128"/>
                <a:ea typeface="UD デジタル 教科書体 NK-R" panose="02020400000000000000" pitchFamily="18" charset="-128"/>
              </a:rPr>
              <a:t>大学：学則第</a:t>
            </a:r>
            <a:r>
              <a:rPr kumimoji="1" lang="en-US" altLang="ja-JP" sz="1600" dirty="0">
                <a:latin typeface="UD デジタル 教科書体 NK-R" panose="02020400000000000000" pitchFamily="18" charset="-128"/>
                <a:ea typeface="UD デジタル 教科書体 NK-R" panose="02020400000000000000" pitchFamily="18" charset="-128"/>
              </a:rPr>
              <a:t>8</a:t>
            </a:r>
            <a:r>
              <a:rPr kumimoji="1" lang="ja-JP" altLang="en-US" sz="1600" dirty="0">
                <a:latin typeface="UD デジタル 教科書体 NK-R" panose="02020400000000000000" pitchFamily="18" charset="-128"/>
                <a:ea typeface="UD デジタル 教科書体 NK-R" panose="02020400000000000000" pitchFamily="18" charset="-128"/>
              </a:rPr>
              <a:t>条、短大：学則第</a:t>
            </a:r>
            <a:r>
              <a:rPr kumimoji="1" lang="en-US" altLang="ja-JP" sz="1600" dirty="0">
                <a:latin typeface="UD デジタル 教科書体 NK-R" panose="02020400000000000000" pitchFamily="18" charset="-128"/>
                <a:ea typeface="UD デジタル 教科書体 NK-R" panose="02020400000000000000" pitchFamily="18" charset="-128"/>
              </a:rPr>
              <a:t>1</a:t>
            </a:r>
            <a:r>
              <a:rPr kumimoji="1" lang="ja-JP" altLang="en-US" sz="1600" dirty="0">
                <a:latin typeface="UD デジタル 教科書体 NK-R" panose="02020400000000000000" pitchFamily="18" charset="-128"/>
                <a:ea typeface="UD デジタル 教科書体 NK-R" panose="02020400000000000000" pitchFamily="18" charset="-128"/>
              </a:rPr>
              <a:t>０条）</a:t>
            </a:r>
          </a:p>
        </p:txBody>
      </p:sp>
      <p:pic>
        <p:nvPicPr>
          <p:cNvPr id="7" name="図 6" descr="アイコン&#10;&#10;自動的に生成された説明">
            <a:extLst>
              <a:ext uri="{FF2B5EF4-FFF2-40B4-BE49-F238E27FC236}">
                <a16:creationId xmlns:a16="http://schemas.microsoft.com/office/drawing/2014/main" id="{B7C4D583-DA69-C59D-55C8-09F6187E92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7417" y="14392510"/>
            <a:ext cx="2815361" cy="1764000"/>
          </a:xfrm>
          <a:prstGeom prst="rect">
            <a:avLst/>
          </a:prstGeom>
        </p:spPr>
      </p:pic>
      <p:pic>
        <p:nvPicPr>
          <p:cNvPr id="9" name="図 8" descr="テキスト&#10;&#10;低い精度で自動的に生成された説明">
            <a:extLst>
              <a:ext uri="{FF2B5EF4-FFF2-40B4-BE49-F238E27FC236}">
                <a16:creationId xmlns:a16="http://schemas.microsoft.com/office/drawing/2014/main" id="{7B47C9CD-6B5A-7668-122B-2D4ABFC65C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7980" y="14403767"/>
            <a:ext cx="2662641" cy="1764000"/>
          </a:xfrm>
          <a:prstGeom prst="rect">
            <a:avLst/>
          </a:prstGeom>
        </p:spPr>
      </p:pic>
      <p:pic>
        <p:nvPicPr>
          <p:cNvPr id="17" name="図 16" descr="テキスト, ホワイトボード&#10;&#10;自動的に生成された説明">
            <a:extLst>
              <a:ext uri="{FF2B5EF4-FFF2-40B4-BE49-F238E27FC236}">
                <a16:creationId xmlns:a16="http://schemas.microsoft.com/office/drawing/2014/main" id="{02DF085E-E318-77C8-ECD8-87F0F13785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7250" y="14392510"/>
            <a:ext cx="2643934" cy="1764000"/>
          </a:xfrm>
          <a:prstGeom prst="rect">
            <a:avLst/>
          </a:prstGeom>
        </p:spPr>
      </p:pic>
    </p:spTree>
    <p:extLst>
      <p:ext uri="{BB962C8B-B14F-4D97-AF65-F5344CB8AC3E}">
        <p14:creationId xmlns:p14="http://schemas.microsoft.com/office/powerpoint/2010/main" val="1252861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B4265F15-7083-D854-E66E-7CB64B40B69E}"/>
              </a:ext>
            </a:extLst>
          </p:cNvPr>
          <p:cNvSpPr/>
          <p:nvPr/>
        </p:nvSpPr>
        <p:spPr>
          <a:xfrm>
            <a:off x="209889" y="13718151"/>
            <a:ext cx="11775444" cy="2246770"/>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矢印: 右 24">
            <a:extLst>
              <a:ext uri="{FF2B5EF4-FFF2-40B4-BE49-F238E27FC236}">
                <a16:creationId xmlns:a16="http://schemas.microsoft.com/office/drawing/2014/main" id="{47D5EDF7-BA79-E3D9-A914-44C5B6145784}"/>
              </a:ext>
            </a:extLst>
          </p:cNvPr>
          <p:cNvSpPr/>
          <p:nvPr/>
        </p:nvSpPr>
        <p:spPr>
          <a:xfrm flipH="1">
            <a:off x="7608471" y="11823821"/>
            <a:ext cx="1862716" cy="407419"/>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4" name="矢印: 右 23">
            <a:extLst>
              <a:ext uri="{FF2B5EF4-FFF2-40B4-BE49-F238E27FC236}">
                <a16:creationId xmlns:a16="http://schemas.microsoft.com/office/drawing/2014/main" id="{DDA62B00-CF6D-A74A-FE3C-66830DDD303A}"/>
              </a:ext>
            </a:extLst>
          </p:cNvPr>
          <p:cNvSpPr/>
          <p:nvPr/>
        </p:nvSpPr>
        <p:spPr>
          <a:xfrm>
            <a:off x="7673784" y="11268649"/>
            <a:ext cx="1862716" cy="407419"/>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pic>
        <p:nvPicPr>
          <p:cNvPr id="44" name="Picture 12" descr="遅いインターネットのイラスト">
            <a:extLst>
              <a:ext uri="{FF2B5EF4-FFF2-40B4-BE49-F238E27FC236}">
                <a16:creationId xmlns:a16="http://schemas.microsoft.com/office/drawing/2014/main" id="{19FBCEBB-3DE9-4DB8-A35C-9F32F3A7A5F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000" b="94250" l="1000" r="94000">
                        <a14:foregroundMark x1="4750" y1="30750" x2="15000" y2="75750"/>
                        <a14:foregroundMark x1="62250" y1="20250" x2="82000" y2="72250"/>
                        <a14:foregroundMark x1="90250" y1="7250" x2="80750" y2="38000"/>
                        <a14:foregroundMark x1="53750" y1="20250" x2="69000" y2="51500"/>
                        <a14:foregroundMark x1="69000" y1="51500" x2="69250" y2="52250"/>
                        <a14:foregroundMark x1="46250" y1="29500" x2="49250" y2="22250"/>
                        <a14:foregroundMark x1="49250" y1="22250" x2="54750" y2="16250"/>
                        <a14:foregroundMark x1="54750" y1="16250" x2="64500" y2="14750"/>
                        <a14:foregroundMark x1="64500" y1="14750" x2="75750" y2="21250"/>
                        <a14:foregroundMark x1="75750" y1="21250" x2="83000" y2="34500"/>
                        <a14:foregroundMark x1="83000" y1="34500" x2="83750" y2="48500"/>
                        <a14:foregroundMark x1="83750" y1="48500" x2="72250" y2="54250"/>
                        <a14:foregroundMark x1="72250" y1="54250" x2="53750" y2="40750"/>
                        <a14:foregroundMark x1="53750" y1="40750" x2="50250" y2="28250"/>
                        <a14:foregroundMark x1="50250" y1="28250" x2="50000" y2="21250"/>
                        <a14:foregroundMark x1="50000" y1="21250" x2="50500" y2="20500"/>
                        <a14:foregroundMark x1="75500" y1="7500" x2="83250" y2="1000"/>
                        <a14:foregroundMark x1="83250" y1="1000" x2="93750" y2="7000"/>
                        <a14:foregroundMark x1="93750" y1="7000" x2="99500" y2="16500"/>
                        <a14:foregroundMark x1="99500" y1="16500" x2="95750" y2="29250"/>
                        <a14:foregroundMark x1="95750" y1="29250" x2="84750" y2="34000"/>
                        <a14:foregroundMark x1="84750" y1="34000" x2="78000" y2="28750"/>
                        <a14:foregroundMark x1="78000" y1="28750" x2="76250" y2="18000"/>
                        <a14:foregroundMark x1="76250" y1="18000" x2="78250" y2="10000"/>
                        <a14:foregroundMark x1="78250" y1="10000" x2="78000" y2="4250"/>
                        <a14:foregroundMark x1="94500" y1="92250" x2="58750" y2="90250"/>
                        <a14:foregroundMark x1="58750" y1="90250" x2="55250" y2="84750"/>
                        <a14:foregroundMark x1="55250" y1="84750" x2="56000" y2="74250"/>
                        <a14:foregroundMark x1="56000" y1="74250" x2="64500" y2="66250"/>
                        <a14:foregroundMark x1="64500" y1="66250" x2="74500" y2="66250"/>
                        <a14:foregroundMark x1="74500" y1="66250" x2="85000" y2="71250"/>
                        <a14:foregroundMark x1="85000" y1="71250" x2="91250" y2="80500"/>
                        <a14:foregroundMark x1="91250" y1="80500" x2="91750" y2="94250"/>
                        <a14:foregroundMark x1="91750" y1="94250" x2="91750" y2="94250"/>
                        <a14:foregroundMark x1="84500" y1="3500" x2="95000" y2="11750"/>
                        <a14:foregroundMark x1="95000" y1="11750" x2="96250" y2="20000"/>
                        <a14:foregroundMark x1="96250" y1="20000" x2="94000" y2="29250"/>
                        <a14:foregroundMark x1="94000" y1="29250" x2="87000" y2="34000"/>
                        <a14:foregroundMark x1="87000" y1="34000" x2="76500" y2="26250"/>
                        <a14:foregroundMark x1="76500" y1="26250" x2="78000" y2="10500"/>
                        <a14:foregroundMark x1="78000" y1="10500" x2="84000" y2="2000"/>
                        <a14:foregroundMark x1="84000" y1="2000" x2="90750" y2="4000"/>
                        <a14:foregroundMark x1="90750" y1="4000" x2="94000" y2="6750"/>
                        <a14:foregroundMark x1="750" y1="31250" x2="7000" y2="33500"/>
                        <a14:foregroundMark x1="7000" y1="33500" x2="7250" y2="53500"/>
                        <a14:foregroundMark x1="7250" y1="53500" x2="1750" y2="49500"/>
                        <a14:foregroundMark x1="1750" y1="49500" x2="1000" y2="29750"/>
                        <a14:backgroundMark x1="16000" y1="54500" x2="27750" y2="53750"/>
                        <a14:backgroundMark x1="27750" y1="53750" x2="35250" y2="54000"/>
                        <a14:backgroundMark x1="35250" y1="54000" x2="41750" y2="53250"/>
                        <a14:backgroundMark x1="41750" y1="53250" x2="54000" y2="59500"/>
                        <a14:backgroundMark x1="54000" y1="59500" x2="23250" y2="62250"/>
                        <a14:backgroundMark x1="23250" y1="62250" x2="15250" y2="57000"/>
                        <a14:backgroundMark x1="15250" y1="57000" x2="17000" y2="55000"/>
                        <a14:backgroundMark x1="26750" y1="41000" x2="34250" y2="43250"/>
                        <a14:backgroundMark x1="34250" y1="43250" x2="40250" y2="48750"/>
                        <a14:backgroundMark x1="40250" y1="48750" x2="34250" y2="53000"/>
                        <a14:backgroundMark x1="34250" y1="53000" x2="29000" y2="49500"/>
                        <a14:backgroundMark x1="29000" y1="49500" x2="29750" y2="42250"/>
                        <a14:backgroundMark x1="29750" y1="42250" x2="37250" y2="41000"/>
                        <a14:backgroundMark x1="37250" y1="41000" x2="43250" y2="45750"/>
                        <a14:backgroundMark x1="43250" y1="45750" x2="39000" y2="50500"/>
                        <a14:backgroundMark x1="39000" y1="50500" x2="39000" y2="5050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460484" y="10713755"/>
            <a:ext cx="2060529" cy="1976169"/>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4D90EF65-0407-4919-BD80-B560E4658AB9}"/>
              </a:ext>
            </a:extLst>
          </p:cNvPr>
          <p:cNvSpPr txBox="1"/>
          <p:nvPr/>
        </p:nvSpPr>
        <p:spPr>
          <a:xfrm>
            <a:off x="149499" y="120226"/>
            <a:ext cx="10389141" cy="707886"/>
          </a:xfrm>
          <a:prstGeom prst="rect">
            <a:avLst/>
          </a:prstGeom>
          <a:noFill/>
        </p:spPr>
        <p:txBody>
          <a:bodyPr wrap="square" rtlCol="0">
            <a:spAutoFit/>
          </a:bodyPr>
          <a:lstStyle/>
          <a:p>
            <a:r>
              <a:rPr kumimoji="1" lang="ja-JP" altLang="en-US" sz="4000" b="1" dirty="0">
                <a:highlight>
                  <a:srgbClr val="FFFF00"/>
                </a:highlight>
                <a:latin typeface="UD デジタル 教科書体 NK-R" panose="02020400000000000000" pitchFamily="18" charset="-128"/>
                <a:ea typeface="UD デジタル 教科書体 NK-R" panose="02020400000000000000" pitchFamily="18" charset="-128"/>
              </a:rPr>
              <a:t>オンデマンド型授業の進行イメージ</a:t>
            </a:r>
          </a:p>
        </p:txBody>
      </p:sp>
      <p:sp>
        <p:nvSpPr>
          <p:cNvPr id="35" name="テキスト ボックス 34">
            <a:extLst>
              <a:ext uri="{FF2B5EF4-FFF2-40B4-BE49-F238E27FC236}">
                <a16:creationId xmlns:a16="http://schemas.microsoft.com/office/drawing/2014/main" id="{D00BBE74-A5B1-43CE-9D60-37E700B4011A}"/>
              </a:ext>
            </a:extLst>
          </p:cNvPr>
          <p:cNvSpPr txBox="1"/>
          <p:nvPr/>
        </p:nvSpPr>
        <p:spPr>
          <a:xfrm>
            <a:off x="79257" y="6962630"/>
            <a:ext cx="11775444" cy="1150251"/>
          </a:xfrm>
          <a:prstGeom prst="rect">
            <a:avLst/>
          </a:prstGeom>
          <a:noFill/>
          <a:ln w="12700">
            <a:noFill/>
          </a:ln>
        </p:spPr>
        <p:txBody>
          <a:bodyPr wrap="square" rtlCol="0">
            <a:spAutoFit/>
          </a:bodyPr>
          <a:lstStyle/>
          <a:p>
            <a:pPr algn="r">
              <a:lnSpc>
                <a:spcPct val="150000"/>
              </a:lnSpc>
            </a:pPr>
            <a:r>
              <a:rPr kumimoji="1" lang="ja-JP" altLang="en-US" sz="2400" b="1" dirty="0">
                <a:solidFill>
                  <a:srgbClr val="FF0000"/>
                </a:solidFill>
                <a:latin typeface="UD デジタル 教科書体 NK-R" panose="02020400000000000000" pitchFamily="18" charset="-128"/>
                <a:ea typeface="UD デジタル 教科書体 NK-R" panose="02020400000000000000" pitchFamily="18" charset="-128"/>
              </a:rPr>
              <a:t>②すきな時間、すきな場所で学ぶ</a:t>
            </a:r>
          </a:p>
          <a:p>
            <a:pPr algn="r">
              <a:lnSpc>
                <a:spcPct val="150000"/>
              </a:lnSpc>
            </a:pPr>
            <a:r>
              <a:rPr kumimoji="1" lang="ja-JP" altLang="en-US" sz="2400" dirty="0">
                <a:latin typeface="UD デジタル 教科書体 NK-R" panose="02020400000000000000" pitchFamily="18" charset="-128"/>
                <a:ea typeface="UD デジタル 教科書体 NK-R" panose="02020400000000000000" pitchFamily="18" charset="-128"/>
              </a:rPr>
              <a:t>空き時間に自分のペースで学習が進められます。</a:t>
            </a:r>
          </a:p>
        </p:txBody>
      </p:sp>
      <p:sp>
        <p:nvSpPr>
          <p:cNvPr id="36" name="正方形/長方形 35">
            <a:extLst>
              <a:ext uri="{FF2B5EF4-FFF2-40B4-BE49-F238E27FC236}">
                <a16:creationId xmlns:a16="http://schemas.microsoft.com/office/drawing/2014/main" id="{BD5232CA-4437-4D94-A3D9-A73F1661D631}"/>
              </a:ext>
            </a:extLst>
          </p:cNvPr>
          <p:cNvSpPr/>
          <p:nvPr/>
        </p:nvSpPr>
        <p:spPr>
          <a:xfrm>
            <a:off x="208278" y="12101347"/>
            <a:ext cx="12156260" cy="1150251"/>
          </a:xfrm>
          <a:prstGeom prst="rect">
            <a:avLst/>
          </a:prstGeom>
          <a:noFill/>
          <a:ln w="12700">
            <a:noFill/>
          </a:ln>
        </p:spPr>
        <p:txBody>
          <a:bodyPr wrap="square" rtlCol="0">
            <a:spAutoFit/>
          </a:bodyPr>
          <a:lstStyle/>
          <a:p>
            <a:pPr>
              <a:lnSpc>
                <a:spcPct val="150000"/>
              </a:lnSpc>
            </a:pPr>
            <a:r>
              <a:rPr kumimoji="1" lang="ja-JP" altLang="en-US" sz="2400" b="1" dirty="0">
                <a:solidFill>
                  <a:srgbClr val="FF0000"/>
                </a:solidFill>
                <a:latin typeface="UD デジタル 教科書体 NK-R" panose="02020400000000000000" pitchFamily="18" charset="-128"/>
                <a:ea typeface="UD デジタル 教科書体 NK-R" panose="02020400000000000000" pitchFamily="18" charset="-128"/>
              </a:rPr>
              <a:t>③担当教員からのフォローアップ</a:t>
            </a:r>
            <a:endParaRPr kumimoji="1" lang="en-US" altLang="ja-JP" sz="2400" b="1" dirty="0">
              <a:solidFill>
                <a:srgbClr val="FF0000"/>
              </a:solidFill>
              <a:latin typeface="UD デジタル 教科書体 NK-R" panose="02020400000000000000" pitchFamily="18" charset="-128"/>
              <a:ea typeface="UD デジタル 教科書体 NK-R" panose="02020400000000000000" pitchFamily="18" charset="-128"/>
            </a:endParaRPr>
          </a:p>
          <a:p>
            <a:pPr>
              <a:lnSpc>
                <a:spcPct val="150000"/>
              </a:lnSpc>
            </a:pPr>
            <a:r>
              <a:rPr kumimoji="1" lang="ja-JP" altLang="en-US" sz="2400" dirty="0">
                <a:latin typeface="UD デジタル 教科書体 NK-R" panose="02020400000000000000" pitchFamily="18" charset="-128"/>
                <a:ea typeface="UD デジタル 教科書体 NK-R" panose="02020400000000000000" pitchFamily="18" charset="-128"/>
              </a:rPr>
              <a:t>学習内容に関する質問や進捗状況に応じたフォローアップを実施（オンライン上）</a:t>
            </a:r>
            <a:endParaRPr kumimoji="1" lang="en-US" altLang="ja-JP" sz="2400" dirty="0">
              <a:latin typeface="UD デジタル 教科書体 NK-R" panose="02020400000000000000" pitchFamily="18" charset="-128"/>
              <a:ea typeface="UD デジタル 教科書体 NK-R" panose="02020400000000000000" pitchFamily="18" charset="-128"/>
            </a:endParaRPr>
          </a:p>
        </p:txBody>
      </p:sp>
      <p:pic>
        <p:nvPicPr>
          <p:cNvPr id="14" name="図 13">
            <a:extLst>
              <a:ext uri="{FF2B5EF4-FFF2-40B4-BE49-F238E27FC236}">
                <a16:creationId xmlns:a16="http://schemas.microsoft.com/office/drawing/2014/main" id="{369BCF3E-9F60-4B9F-8A53-D94F1CF48D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6500" y="10665094"/>
            <a:ext cx="2447222" cy="2099486"/>
          </a:xfrm>
          <a:prstGeom prst="rect">
            <a:avLst/>
          </a:prstGeom>
        </p:spPr>
      </p:pic>
      <p:sp>
        <p:nvSpPr>
          <p:cNvPr id="52" name="テキスト ボックス 51">
            <a:extLst>
              <a:ext uri="{FF2B5EF4-FFF2-40B4-BE49-F238E27FC236}">
                <a16:creationId xmlns:a16="http://schemas.microsoft.com/office/drawing/2014/main" id="{E58FABC3-3140-4201-A55D-9454CA4D7CA1}"/>
              </a:ext>
            </a:extLst>
          </p:cNvPr>
          <p:cNvSpPr txBox="1"/>
          <p:nvPr/>
        </p:nvSpPr>
        <p:spPr>
          <a:xfrm>
            <a:off x="149499" y="1377193"/>
            <a:ext cx="11940901" cy="1150251"/>
          </a:xfrm>
          <a:prstGeom prst="rect">
            <a:avLst/>
          </a:prstGeom>
          <a:noFill/>
          <a:ln w="12700">
            <a:noFill/>
          </a:ln>
        </p:spPr>
        <p:txBody>
          <a:bodyPr wrap="square" rtlCol="0">
            <a:spAutoFit/>
          </a:bodyPr>
          <a:lstStyle/>
          <a:p>
            <a:pPr>
              <a:lnSpc>
                <a:spcPct val="150000"/>
              </a:lnSpc>
            </a:pPr>
            <a:r>
              <a:rPr kumimoji="1" lang="ja-JP" altLang="en-US" sz="2400" b="1" dirty="0">
                <a:solidFill>
                  <a:srgbClr val="FF0000"/>
                </a:solidFill>
                <a:latin typeface="UD デジタル 教科書体 NK-R" panose="02020400000000000000" pitchFamily="18" charset="-128"/>
                <a:ea typeface="UD デジタル 教科書体 NK-R" panose="02020400000000000000" pitchFamily="18" charset="-128"/>
              </a:rPr>
              <a:t>①教材や資料はオンライン（</a:t>
            </a:r>
            <a:r>
              <a:rPr kumimoji="1" lang="en-US" altLang="ja-JP" sz="2400" b="1" dirty="0" err="1">
                <a:solidFill>
                  <a:srgbClr val="FF0000"/>
                </a:solidFill>
                <a:latin typeface="UD デジタル 教科書体 NK-R" panose="02020400000000000000" pitchFamily="18" charset="-128"/>
                <a:ea typeface="UD デジタル 教科書体 NK-R" panose="02020400000000000000" pitchFamily="18" charset="-128"/>
              </a:rPr>
              <a:t>dotCampus</a:t>
            </a:r>
            <a:r>
              <a:rPr kumimoji="1" lang="ja-JP" altLang="en-US" sz="2400" b="1" dirty="0">
                <a:solidFill>
                  <a:srgbClr val="FF0000"/>
                </a:solidFill>
                <a:latin typeface="UD デジタル 教科書体 NK-R" panose="02020400000000000000" pitchFamily="18" charset="-128"/>
                <a:ea typeface="UD デジタル 教科書体 NK-R" panose="02020400000000000000" pitchFamily="18" charset="-128"/>
              </a:rPr>
              <a:t>など）で公開</a:t>
            </a:r>
          </a:p>
          <a:p>
            <a:pPr>
              <a:lnSpc>
                <a:spcPct val="150000"/>
              </a:lnSpc>
            </a:pPr>
            <a:r>
              <a:rPr kumimoji="1" lang="ja-JP" altLang="en-US" sz="2400" dirty="0">
                <a:latin typeface="UD デジタル 教科書体 NK-R" panose="02020400000000000000" pitchFamily="18" charset="-128"/>
                <a:ea typeface="UD デジタル 教科書体 NK-R" panose="02020400000000000000" pitchFamily="18" charset="-128"/>
              </a:rPr>
              <a:t>授業の動画やスライド、確認テストなどが</a:t>
            </a:r>
            <a:r>
              <a:rPr kumimoji="1" lang="en-US" altLang="ja-JP" sz="2400" dirty="0" err="1">
                <a:latin typeface="UD デジタル 教科書体 NK-R" panose="02020400000000000000" pitchFamily="18" charset="-128"/>
                <a:ea typeface="UD デジタル 教科書体 NK-R" panose="02020400000000000000" pitchFamily="18" charset="-128"/>
              </a:rPr>
              <a:t>dotCampus</a:t>
            </a:r>
            <a:r>
              <a:rPr kumimoji="1" lang="ja-JP" altLang="en-US" sz="2400" dirty="0">
                <a:latin typeface="UD デジタル 教科書体 NK-R" panose="02020400000000000000" pitchFamily="18" charset="-128"/>
                <a:ea typeface="UD デジタル 教科書体 NK-R" panose="02020400000000000000" pitchFamily="18" charset="-128"/>
              </a:rPr>
              <a:t>上で配信されます。</a:t>
            </a:r>
          </a:p>
        </p:txBody>
      </p:sp>
      <p:sp>
        <p:nvSpPr>
          <p:cNvPr id="4" name="テキスト ボックス 3">
            <a:extLst>
              <a:ext uri="{FF2B5EF4-FFF2-40B4-BE49-F238E27FC236}">
                <a16:creationId xmlns:a16="http://schemas.microsoft.com/office/drawing/2014/main" id="{634A25DB-9E7F-402D-83F9-9AF79D6A7481}"/>
              </a:ext>
            </a:extLst>
          </p:cNvPr>
          <p:cNvSpPr txBox="1"/>
          <p:nvPr/>
        </p:nvSpPr>
        <p:spPr>
          <a:xfrm>
            <a:off x="8064669" y="11532562"/>
            <a:ext cx="1005403" cy="338554"/>
          </a:xfrm>
          <a:prstGeom prst="rect">
            <a:avLst/>
          </a:prstGeom>
          <a:solidFill>
            <a:schemeClr val="bg1"/>
          </a:solidFill>
          <a:ln w="19050">
            <a:solidFill>
              <a:srgbClr val="4370C1"/>
            </a:solidFill>
          </a:ln>
        </p:spPr>
        <p:txBody>
          <a:bodyPr wrap="none" rtlCol="0">
            <a:spAutoFit/>
          </a:bodyPr>
          <a:lstStyle/>
          <a:p>
            <a:r>
              <a:rPr kumimoji="1" lang="ja-JP" altLang="en-US" sz="1600" b="1" dirty="0">
                <a:solidFill>
                  <a:srgbClr val="4370C1"/>
                </a:solidFill>
                <a:latin typeface="UD デジタル 教科書体 NK-R" panose="02020400000000000000" pitchFamily="18" charset="-128"/>
                <a:ea typeface="UD デジタル 教科書体 NK-R" panose="02020400000000000000" pitchFamily="18" charset="-128"/>
              </a:rPr>
              <a:t>追加課題</a:t>
            </a:r>
          </a:p>
        </p:txBody>
      </p:sp>
      <p:sp>
        <p:nvSpPr>
          <p:cNvPr id="51" name="テキスト ボックス 50">
            <a:extLst>
              <a:ext uri="{FF2B5EF4-FFF2-40B4-BE49-F238E27FC236}">
                <a16:creationId xmlns:a16="http://schemas.microsoft.com/office/drawing/2014/main" id="{117FF600-D18C-401C-9972-70304A16DE11}"/>
              </a:ext>
            </a:extLst>
          </p:cNvPr>
          <p:cNvSpPr txBox="1"/>
          <p:nvPr/>
        </p:nvSpPr>
        <p:spPr>
          <a:xfrm>
            <a:off x="7761710" y="10961731"/>
            <a:ext cx="1541576" cy="338554"/>
          </a:xfrm>
          <a:prstGeom prst="rect">
            <a:avLst/>
          </a:prstGeom>
          <a:solidFill>
            <a:schemeClr val="bg1"/>
          </a:solidFill>
          <a:ln w="19050">
            <a:solidFill>
              <a:srgbClr val="4370C1"/>
            </a:solidFill>
          </a:ln>
        </p:spPr>
        <p:txBody>
          <a:bodyPr wrap="square" rtlCol="0">
            <a:spAutoFit/>
          </a:bodyPr>
          <a:lstStyle/>
          <a:p>
            <a:r>
              <a:rPr kumimoji="1" lang="ja-JP" altLang="en-US" sz="1600" b="1" dirty="0">
                <a:solidFill>
                  <a:srgbClr val="4370C1"/>
                </a:solidFill>
                <a:latin typeface="UD デジタル 教科書体 NK-R" panose="02020400000000000000" pitchFamily="18" charset="-128"/>
                <a:ea typeface="UD デジタル 教科書体 NK-R" panose="02020400000000000000" pitchFamily="18" charset="-128"/>
              </a:rPr>
              <a:t>双方向の</a:t>
            </a:r>
            <a:r>
              <a:rPr kumimoji="1" lang="en-US" altLang="ja-JP" sz="1600" b="1" dirty="0">
                <a:solidFill>
                  <a:srgbClr val="4370C1"/>
                </a:solidFill>
                <a:latin typeface="UD デジタル 教科書体 NK-R" panose="02020400000000000000" pitchFamily="18" charset="-128"/>
                <a:ea typeface="UD デジタル 教科書体 NK-R" panose="02020400000000000000" pitchFamily="18" charset="-128"/>
              </a:rPr>
              <a:t>Q</a:t>
            </a:r>
            <a:r>
              <a:rPr kumimoji="1" lang="ja-JP" altLang="en-US" sz="1600" b="1" dirty="0">
                <a:solidFill>
                  <a:srgbClr val="4370C1"/>
                </a:solidFill>
                <a:latin typeface="UD デジタル 教科書体 NK-R" panose="02020400000000000000" pitchFamily="18" charset="-128"/>
                <a:ea typeface="UD デジタル 教科書体 NK-R" panose="02020400000000000000" pitchFamily="18" charset="-128"/>
              </a:rPr>
              <a:t>＆</a:t>
            </a:r>
            <a:r>
              <a:rPr kumimoji="1" lang="en-US" altLang="ja-JP" sz="1600" b="1" dirty="0">
                <a:solidFill>
                  <a:srgbClr val="4370C1"/>
                </a:solidFill>
                <a:latin typeface="UD デジタル 教科書体 NK-R" panose="02020400000000000000" pitchFamily="18" charset="-128"/>
                <a:ea typeface="UD デジタル 教科書体 NK-R" panose="02020400000000000000" pitchFamily="18" charset="-128"/>
              </a:rPr>
              <a:t>A</a:t>
            </a:r>
            <a:endParaRPr kumimoji="1" lang="ja-JP" altLang="en-US" sz="1600" b="1" dirty="0">
              <a:solidFill>
                <a:srgbClr val="4370C1"/>
              </a:solidFill>
              <a:latin typeface="UD デジタル 教科書体 NK-R" panose="02020400000000000000" pitchFamily="18" charset="-128"/>
              <a:ea typeface="UD デジタル 教科書体 NK-R" panose="02020400000000000000" pitchFamily="18" charset="-128"/>
            </a:endParaRPr>
          </a:p>
        </p:txBody>
      </p:sp>
      <p:sp>
        <p:nvSpPr>
          <p:cNvPr id="9" name="テキスト ボックス 8"/>
          <p:cNvSpPr txBox="1"/>
          <p:nvPr/>
        </p:nvSpPr>
        <p:spPr>
          <a:xfrm>
            <a:off x="186369" y="13706334"/>
            <a:ext cx="11795742" cy="2246769"/>
          </a:xfrm>
          <a:prstGeom prst="rect">
            <a:avLst/>
          </a:prstGeom>
          <a:noFill/>
        </p:spPr>
        <p:txBody>
          <a:bodyPr wrap="square" rtlCol="0">
            <a:spAutoFit/>
          </a:bodyPr>
          <a:lstStyle/>
          <a:p>
            <a:r>
              <a:rPr kumimoji="1" lang="en-US" altLang="ja-JP" sz="2000" b="1" dirty="0">
                <a:highlight>
                  <a:srgbClr val="FFFF00"/>
                </a:highlight>
                <a:latin typeface="UD デジタル 教科書体 NK-R" panose="02020400000000000000" pitchFamily="18" charset="-128"/>
                <a:ea typeface="UD デジタル 教科書体 NK-R" panose="02020400000000000000" pitchFamily="18" charset="-128"/>
              </a:rPr>
              <a:t>【</a:t>
            </a:r>
            <a:r>
              <a:rPr kumimoji="1" lang="ja-JP" altLang="en-US" sz="2000" b="1" dirty="0">
                <a:highlight>
                  <a:srgbClr val="FFFF00"/>
                </a:highlight>
                <a:latin typeface="UD デジタル 教科書体 NK-R" panose="02020400000000000000" pitchFamily="18" charset="-128"/>
                <a:ea typeface="UD デジタル 教科書体 NK-R" panose="02020400000000000000" pitchFamily="18" charset="-128"/>
              </a:rPr>
              <a:t>履修者へのメッセージ</a:t>
            </a:r>
            <a:r>
              <a:rPr kumimoji="1" lang="en-US" altLang="ja-JP" sz="2000" b="1" dirty="0">
                <a:highlight>
                  <a:srgbClr val="FFFF00"/>
                </a:highlight>
                <a:latin typeface="UD デジタル 教科書体 NK-R" panose="02020400000000000000" pitchFamily="18" charset="-128"/>
                <a:ea typeface="UD デジタル 教科書体 NK-R" panose="02020400000000000000" pitchFamily="18" charset="-128"/>
              </a:rPr>
              <a:t>】</a:t>
            </a:r>
          </a:p>
          <a:p>
            <a:r>
              <a:rPr kumimoji="1" lang="ja-JP" altLang="en-US" sz="2000" dirty="0">
                <a:latin typeface="UD デジタル 教科書体 NK-R" panose="02020400000000000000" pitchFamily="18" charset="-128"/>
                <a:ea typeface="UD デジタル 教科書体 NK-R" panose="02020400000000000000" pitchFamily="18" charset="-128"/>
              </a:rPr>
              <a:t>この科目では、これからの社会で必要となる、データを読み解く力、説明する力、分析し活用する力を養うことができます。また、データを活用する際に用いる</a:t>
            </a:r>
            <a:r>
              <a:rPr kumimoji="1" lang="en-US" altLang="ja-JP" sz="2000" dirty="0">
                <a:latin typeface="UD デジタル 教科書体 NK-R" panose="02020400000000000000" pitchFamily="18" charset="-128"/>
                <a:ea typeface="UD デジタル 教科書体 NK-R" panose="02020400000000000000" pitchFamily="18" charset="-128"/>
              </a:rPr>
              <a:t>AI</a:t>
            </a:r>
            <a:r>
              <a:rPr kumimoji="1" lang="ja-JP" altLang="en-US" sz="2000" dirty="0">
                <a:latin typeface="UD デジタル 教科書体 NK-R" panose="02020400000000000000" pitchFamily="18" charset="-128"/>
                <a:ea typeface="UD デジタル 教科書体 NK-R" panose="02020400000000000000" pitchFamily="18" charset="-128"/>
              </a:rPr>
              <a:t>が社会でどのように使われているかの最新動向や活用されている分野についての知識を身に付けることができます。</a:t>
            </a:r>
            <a:endParaRPr kumimoji="1" lang="en-US" altLang="ja-JP" sz="2000" dirty="0">
              <a:latin typeface="UD デジタル 教科書体 NK-R" panose="02020400000000000000" pitchFamily="18" charset="-128"/>
              <a:ea typeface="UD デジタル 教科書体 NK-R" panose="02020400000000000000" pitchFamily="18" charset="-128"/>
            </a:endParaRPr>
          </a:p>
          <a:p>
            <a:r>
              <a:rPr kumimoji="1" lang="ja-JP" altLang="en-US" sz="2000" dirty="0">
                <a:latin typeface="UD デジタル 教科書体 NK-R" panose="02020400000000000000" pitchFamily="18" charset="-128"/>
                <a:ea typeface="UD デジタル 教科書体 NK-R" panose="02020400000000000000" pitchFamily="18" charset="-128"/>
              </a:rPr>
              <a:t>オンデマンド型授業で行われるので、開講時期の期間内であれば、自分のペースで、何度でも反復して学習することができます。</a:t>
            </a:r>
            <a:endParaRPr kumimoji="1" lang="en-US" altLang="ja-JP" sz="2000" dirty="0">
              <a:latin typeface="UD デジタル 教科書体 NK-R" panose="02020400000000000000" pitchFamily="18" charset="-128"/>
              <a:ea typeface="UD デジタル 教科書体 NK-R" panose="02020400000000000000" pitchFamily="18" charset="-128"/>
            </a:endParaRPr>
          </a:p>
          <a:p>
            <a:r>
              <a:rPr kumimoji="1" lang="ja-JP" altLang="en-US" sz="2000" dirty="0">
                <a:latin typeface="UD デジタル 教科書体 NK-R" panose="02020400000000000000" pitchFamily="18" charset="-128"/>
                <a:ea typeface="UD デジタル 教科書体 NK-R" panose="02020400000000000000" pitchFamily="18" charset="-128"/>
              </a:rPr>
              <a:t>新しいスキル修得のために、この科目の教材等を自身の理解度にあわせて繰り返し学びましょう！</a:t>
            </a:r>
            <a:endParaRPr kumimoji="1" lang="en-US" altLang="ja-JP" sz="2000" dirty="0">
              <a:latin typeface="UD デジタル 教科書体 NK-R" panose="02020400000000000000" pitchFamily="18" charset="-128"/>
              <a:ea typeface="UD デジタル 教科書体 NK-R" panose="02020400000000000000" pitchFamily="18" charset="-128"/>
            </a:endParaRPr>
          </a:p>
        </p:txBody>
      </p:sp>
      <p:pic>
        <p:nvPicPr>
          <p:cNvPr id="12" name="図 11">
            <a:extLst>
              <a:ext uri="{FF2B5EF4-FFF2-40B4-BE49-F238E27FC236}">
                <a16:creationId xmlns:a16="http://schemas.microsoft.com/office/drawing/2014/main" id="{2717DA61-9795-0A03-4960-BE86929E169C}"/>
              </a:ext>
            </a:extLst>
          </p:cNvPr>
          <p:cNvPicPr>
            <a:picLocks noChangeAspect="1"/>
          </p:cNvPicPr>
          <p:nvPr/>
        </p:nvPicPr>
        <p:blipFill>
          <a:blip r:embed="rId5"/>
          <a:stretch>
            <a:fillRect/>
          </a:stretch>
        </p:blipFill>
        <p:spPr>
          <a:xfrm>
            <a:off x="149499" y="2732208"/>
            <a:ext cx="6454426" cy="3147263"/>
          </a:xfrm>
          <a:prstGeom prst="rect">
            <a:avLst/>
          </a:prstGeom>
        </p:spPr>
      </p:pic>
      <p:pic>
        <p:nvPicPr>
          <p:cNvPr id="15" name="図 14">
            <a:extLst>
              <a:ext uri="{FF2B5EF4-FFF2-40B4-BE49-F238E27FC236}">
                <a16:creationId xmlns:a16="http://schemas.microsoft.com/office/drawing/2014/main" id="{729C30E4-7684-D574-ED3A-E703935AF2E0}"/>
              </a:ext>
            </a:extLst>
          </p:cNvPr>
          <p:cNvPicPr>
            <a:picLocks noChangeAspect="1"/>
          </p:cNvPicPr>
          <p:nvPr/>
        </p:nvPicPr>
        <p:blipFill rotWithShape="1">
          <a:blip r:embed="rId6"/>
          <a:srcRect r="17378"/>
          <a:stretch/>
        </p:blipFill>
        <p:spPr>
          <a:xfrm>
            <a:off x="4999414" y="3502584"/>
            <a:ext cx="3979630" cy="2783026"/>
          </a:xfrm>
          <a:prstGeom prst="rect">
            <a:avLst/>
          </a:prstGeom>
        </p:spPr>
      </p:pic>
      <p:pic>
        <p:nvPicPr>
          <p:cNvPr id="18" name="図 17">
            <a:extLst>
              <a:ext uri="{FF2B5EF4-FFF2-40B4-BE49-F238E27FC236}">
                <a16:creationId xmlns:a16="http://schemas.microsoft.com/office/drawing/2014/main" id="{4A654E05-2319-715E-F542-67B4E619D2D7}"/>
              </a:ext>
            </a:extLst>
          </p:cNvPr>
          <p:cNvPicPr>
            <a:picLocks noChangeAspect="1"/>
          </p:cNvPicPr>
          <p:nvPr/>
        </p:nvPicPr>
        <p:blipFill>
          <a:blip r:embed="rId7"/>
          <a:stretch>
            <a:fillRect/>
          </a:stretch>
        </p:blipFill>
        <p:spPr>
          <a:xfrm>
            <a:off x="8004092" y="2723626"/>
            <a:ext cx="3979630" cy="2296153"/>
          </a:xfrm>
          <a:prstGeom prst="rect">
            <a:avLst/>
          </a:prstGeom>
        </p:spPr>
      </p:pic>
      <p:sp>
        <p:nvSpPr>
          <p:cNvPr id="19" name="テキスト ボックス 18">
            <a:extLst>
              <a:ext uri="{FF2B5EF4-FFF2-40B4-BE49-F238E27FC236}">
                <a16:creationId xmlns:a16="http://schemas.microsoft.com/office/drawing/2014/main" id="{C194572F-0044-AC98-2343-54582B13AA42}"/>
              </a:ext>
            </a:extLst>
          </p:cNvPr>
          <p:cNvSpPr txBox="1"/>
          <p:nvPr/>
        </p:nvSpPr>
        <p:spPr>
          <a:xfrm flipH="1">
            <a:off x="149499" y="5889048"/>
            <a:ext cx="2797726" cy="369332"/>
          </a:xfrm>
          <a:prstGeom prst="rect">
            <a:avLst/>
          </a:prstGeom>
          <a:noFill/>
        </p:spPr>
        <p:txBody>
          <a:bodyPr wrap="square" rtlCol="0">
            <a:spAutoFit/>
          </a:bodyPr>
          <a:lstStyle/>
          <a:p>
            <a:r>
              <a:rPr kumimoji="1" lang="ja-JP" altLang="en-US" dirty="0">
                <a:latin typeface="UD デジタル 教科書体 NK-R" panose="02020400000000000000" pitchFamily="18" charset="-128"/>
                <a:ea typeface="UD デジタル 教科書体 NK-R" panose="02020400000000000000" pitchFamily="18" charset="-128"/>
              </a:rPr>
              <a:t>授業動画（</a:t>
            </a:r>
            <a:r>
              <a:rPr kumimoji="1" lang="en-US" altLang="ja-JP" dirty="0">
                <a:latin typeface="UD デジタル 教科書体 NK-R" panose="02020400000000000000" pitchFamily="18" charset="-128"/>
                <a:ea typeface="UD デジタル 教科書体 NK-R" panose="02020400000000000000" pitchFamily="18" charset="-128"/>
              </a:rPr>
              <a:t>CLEVAS</a:t>
            </a:r>
            <a:r>
              <a:rPr kumimoji="1" lang="ja-JP" altLang="en-US" dirty="0">
                <a:latin typeface="UD デジタル 教科書体 NK-R" panose="02020400000000000000" pitchFamily="18" charset="-128"/>
                <a:ea typeface="UD デジタル 教科書体 NK-R" panose="02020400000000000000" pitchFamily="18" charset="-128"/>
              </a:rPr>
              <a:t>など）</a:t>
            </a:r>
          </a:p>
        </p:txBody>
      </p:sp>
      <p:sp>
        <p:nvSpPr>
          <p:cNvPr id="20" name="テキスト ボックス 19">
            <a:extLst>
              <a:ext uri="{FF2B5EF4-FFF2-40B4-BE49-F238E27FC236}">
                <a16:creationId xmlns:a16="http://schemas.microsoft.com/office/drawing/2014/main" id="{319FA131-A6A8-BABA-4CD8-D8C80F4222FB}"/>
              </a:ext>
            </a:extLst>
          </p:cNvPr>
          <p:cNvSpPr txBox="1"/>
          <p:nvPr/>
        </p:nvSpPr>
        <p:spPr>
          <a:xfrm flipH="1">
            <a:off x="5002729" y="6379513"/>
            <a:ext cx="4038372" cy="369332"/>
          </a:xfrm>
          <a:prstGeom prst="rect">
            <a:avLst/>
          </a:prstGeom>
          <a:noFill/>
        </p:spPr>
        <p:txBody>
          <a:bodyPr wrap="square" rtlCol="0">
            <a:spAutoFit/>
          </a:bodyPr>
          <a:lstStyle/>
          <a:p>
            <a:r>
              <a:rPr kumimoji="1" lang="ja-JP" altLang="en-US" dirty="0">
                <a:latin typeface="UD デジタル 教科書体 NK-R" panose="02020400000000000000" pitchFamily="18" charset="-128"/>
                <a:ea typeface="UD デジタル 教科書体 NK-R" panose="02020400000000000000" pitchFamily="18" charset="-128"/>
              </a:rPr>
              <a:t>確認テスト（</a:t>
            </a:r>
            <a:r>
              <a:rPr kumimoji="1" lang="en-US" altLang="ja-JP" dirty="0" err="1">
                <a:latin typeface="UD デジタル 教科書体 NK-R" panose="02020400000000000000" pitchFamily="18" charset="-128"/>
                <a:ea typeface="UD デジタル 教科書体 NK-R" panose="02020400000000000000" pitchFamily="18" charset="-128"/>
              </a:rPr>
              <a:t>dotCampus</a:t>
            </a:r>
            <a:r>
              <a:rPr kumimoji="1" lang="ja-JP" altLang="en-US" dirty="0">
                <a:latin typeface="UD デジタル 教科書体 NK-R" panose="02020400000000000000" pitchFamily="18" charset="-128"/>
                <a:ea typeface="UD デジタル 教科書体 NK-R" panose="02020400000000000000" pitchFamily="18" charset="-128"/>
              </a:rPr>
              <a:t>）</a:t>
            </a:r>
          </a:p>
        </p:txBody>
      </p:sp>
      <p:sp>
        <p:nvSpPr>
          <p:cNvPr id="21" name="テキスト ボックス 20">
            <a:extLst>
              <a:ext uri="{FF2B5EF4-FFF2-40B4-BE49-F238E27FC236}">
                <a16:creationId xmlns:a16="http://schemas.microsoft.com/office/drawing/2014/main" id="{10BBA000-E7A0-89ED-A491-23F772660DF3}"/>
              </a:ext>
            </a:extLst>
          </p:cNvPr>
          <p:cNvSpPr txBox="1"/>
          <p:nvPr/>
        </p:nvSpPr>
        <p:spPr>
          <a:xfrm flipH="1">
            <a:off x="8366185" y="5212577"/>
            <a:ext cx="3315674" cy="369332"/>
          </a:xfrm>
          <a:prstGeom prst="rect">
            <a:avLst/>
          </a:prstGeom>
          <a:noFill/>
        </p:spPr>
        <p:txBody>
          <a:bodyPr wrap="square" rtlCol="0">
            <a:spAutoFit/>
          </a:bodyPr>
          <a:lstStyle/>
          <a:p>
            <a:r>
              <a:rPr kumimoji="1" lang="ja-JP" altLang="en-US" dirty="0">
                <a:latin typeface="UD デジタル 教科書体 NK-R" panose="02020400000000000000" pitchFamily="18" charset="-128"/>
                <a:ea typeface="UD デジタル 教科書体 NK-R" panose="02020400000000000000" pitchFamily="18" charset="-128"/>
              </a:rPr>
              <a:t>↑</a:t>
            </a:r>
            <a:r>
              <a:rPr kumimoji="1" lang="en-US" altLang="ja-JP" dirty="0">
                <a:latin typeface="UD デジタル 教科書体 NK-R" panose="02020400000000000000" pitchFamily="18" charset="-128"/>
                <a:ea typeface="UD デジタル 教科書体 NK-R" panose="02020400000000000000" pitchFamily="18" charset="-128"/>
              </a:rPr>
              <a:t>Excel</a:t>
            </a:r>
            <a:r>
              <a:rPr kumimoji="1" lang="ja-JP" altLang="en-US" dirty="0">
                <a:latin typeface="UD デジタル 教科書体 NK-R" panose="02020400000000000000" pitchFamily="18" charset="-128"/>
                <a:ea typeface="UD デジタル 教科書体 NK-R" panose="02020400000000000000" pitchFamily="18" charset="-128"/>
              </a:rPr>
              <a:t>などを用いた演習課題</a:t>
            </a:r>
          </a:p>
        </p:txBody>
      </p:sp>
      <p:pic>
        <p:nvPicPr>
          <p:cNvPr id="1028" name="Picture 4">
            <a:extLst>
              <a:ext uri="{FF2B5EF4-FFF2-40B4-BE49-F238E27FC236}">
                <a16:creationId xmlns:a16="http://schemas.microsoft.com/office/drawing/2014/main" id="{DAE8692E-BE56-A126-745E-AE5FBDF982B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054" y="6959521"/>
            <a:ext cx="3679272" cy="3679272"/>
          </a:xfrm>
          <a:prstGeom prst="teardrop">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3D801BD-17CF-438E-CCC1-91679BFAD26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45212" y="8263215"/>
            <a:ext cx="4482321" cy="2988215"/>
          </a:xfrm>
          <a:prstGeom prst="teardrop">
            <a:avLst/>
          </a:prstGeom>
          <a:noFill/>
          <a:extLst>
            <a:ext uri="{909E8E84-426E-40DD-AFC4-6F175D3DCCD1}">
              <a14:hiddenFill xmlns:a14="http://schemas.microsoft.com/office/drawing/2010/main">
                <a:solidFill>
                  <a:srgbClr val="FFFFFF"/>
                </a:solidFill>
              </a14:hiddenFill>
            </a:ext>
          </a:extLst>
        </p:spPr>
      </p:pic>
      <p:sp>
        <p:nvSpPr>
          <p:cNvPr id="22" name="テキスト ボックス 21">
            <a:extLst>
              <a:ext uri="{FF2B5EF4-FFF2-40B4-BE49-F238E27FC236}">
                <a16:creationId xmlns:a16="http://schemas.microsoft.com/office/drawing/2014/main" id="{FA85DF2B-53D7-2451-9E81-8DA21CA72AB3}"/>
              </a:ext>
            </a:extLst>
          </p:cNvPr>
          <p:cNvSpPr txBox="1"/>
          <p:nvPr/>
        </p:nvSpPr>
        <p:spPr>
          <a:xfrm>
            <a:off x="7973641" y="12095396"/>
            <a:ext cx="1048685" cy="338554"/>
          </a:xfrm>
          <a:prstGeom prst="rect">
            <a:avLst/>
          </a:prstGeom>
          <a:solidFill>
            <a:schemeClr val="bg1"/>
          </a:solidFill>
          <a:ln w="19050">
            <a:solidFill>
              <a:srgbClr val="4370C1"/>
            </a:solidFill>
          </a:ln>
        </p:spPr>
        <p:txBody>
          <a:bodyPr wrap="none" rtlCol="0">
            <a:spAutoFit/>
          </a:bodyPr>
          <a:lstStyle/>
          <a:p>
            <a:r>
              <a:rPr kumimoji="1" lang="ja-JP" altLang="en-US" sz="1600" b="1" dirty="0">
                <a:solidFill>
                  <a:srgbClr val="4370C1"/>
                </a:solidFill>
                <a:latin typeface="UD デジタル 教科書体 NK-R" panose="02020400000000000000" pitchFamily="18" charset="-128"/>
                <a:ea typeface="UD デジタル 教科書体 NK-R" panose="02020400000000000000" pitchFamily="18" charset="-128"/>
              </a:rPr>
              <a:t>アドバイス</a:t>
            </a:r>
          </a:p>
        </p:txBody>
      </p:sp>
    </p:spTree>
    <p:extLst>
      <p:ext uri="{BB962C8B-B14F-4D97-AF65-F5344CB8AC3E}">
        <p14:creationId xmlns:p14="http://schemas.microsoft.com/office/powerpoint/2010/main" val="237191614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2529</TotalTime>
  <Words>626</Words>
  <Application>Microsoft Office PowerPoint</Application>
  <PresentationFormat>ユーザー設定</PresentationFormat>
  <Paragraphs>40</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ＭＳ ゴシック</vt:lpstr>
      <vt:lpstr>UD デジタル 教科書体 NK-B</vt:lpstr>
      <vt:lpstr>UD デジタル 教科書体 NK-R</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seiryo</dc:creator>
  <cp:lastModifiedBy>5000013765</cp:lastModifiedBy>
  <cp:revision>237</cp:revision>
  <cp:lastPrinted>2024-03-13T07:36:57Z</cp:lastPrinted>
  <dcterms:created xsi:type="dcterms:W3CDTF">2021-12-17T02:38:35Z</dcterms:created>
  <dcterms:modified xsi:type="dcterms:W3CDTF">2024-04-09T07:21:39Z</dcterms:modified>
</cp:coreProperties>
</file>